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7" r:id="rId2"/>
    <p:sldId id="259" r:id="rId3"/>
    <p:sldId id="376" r:id="rId4"/>
    <p:sldId id="377" r:id="rId5"/>
    <p:sldId id="378" r:id="rId6"/>
    <p:sldId id="379" r:id="rId7"/>
    <p:sldId id="380" r:id="rId8"/>
    <p:sldId id="325" r:id="rId9"/>
    <p:sldId id="324" r:id="rId10"/>
    <p:sldId id="323" r:id="rId11"/>
    <p:sldId id="322" r:id="rId12"/>
    <p:sldId id="321" r:id="rId13"/>
    <p:sldId id="320" r:id="rId14"/>
    <p:sldId id="319" r:id="rId15"/>
    <p:sldId id="318" r:id="rId16"/>
    <p:sldId id="317" r:id="rId17"/>
    <p:sldId id="316" r:id="rId18"/>
    <p:sldId id="315" r:id="rId19"/>
    <p:sldId id="314" r:id="rId20"/>
    <p:sldId id="313" r:id="rId21"/>
    <p:sldId id="312" r:id="rId22"/>
    <p:sldId id="311" r:id="rId23"/>
    <p:sldId id="310" r:id="rId24"/>
    <p:sldId id="309" r:id="rId25"/>
    <p:sldId id="308" r:id="rId26"/>
    <p:sldId id="307" r:id="rId27"/>
    <p:sldId id="306" r:id="rId28"/>
    <p:sldId id="305" r:id="rId29"/>
    <p:sldId id="304" r:id="rId30"/>
    <p:sldId id="303" r:id="rId31"/>
    <p:sldId id="302" r:id="rId32"/>
    <p:sldId id="301" r:id="rId33"/>
    <p:sldId id="300" r:id="rId34"/>
    <p:sldId id="299" r:id="rId35"/>
    <p:sldId id="288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7" r:id="rId77"/>
    <p:sldId id="368" r:id="rId78"/>
    <p:sldId id="369" r:id="rId79"/>
    <p:sldId id="381" r:id="rId80"/>
    <p:sldId id="375" r:id="rId8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2D1E"/>
    <a:srgbClr val="D59C54"/>
    <a:srgbClr val="BDB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3" autoAdjust="0"/>
    <p:restoredTop sz="94639" autoAdjust="0"/>
  </p:normalViewPr>
  <p:slideViewPr>
    <p:cSldViewPr snapToObjects="1">
      <p:cViewPr varScale="1">
        <p:scale>
          <a:sx n="84" d="100"/>
          <a:sy n="84" d="100"/>
        </p:scale>
        <p:origin x="46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94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96950B0-AECF-46EB-A252-3B024CB7971A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7C9DE54-684C-4D39-8946-9F06FEF5AA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0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DBB0F8FB-0456-4268-A063-E4AEA7FFD281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055FE88A-CEFD-4EE4-90D5-9C5021B418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741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6A154C-6AC1-4DC4-B58E-21CA3C83A691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750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2BB1A83-3757-4D6F-9510-75565F160A53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BEF7859-4A30-4164-95BF-62B222F7F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5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AFFA5E1-B06E-4E4B-8E61-E44AB5620DDB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207A84F-53D8-4033-BFAD-B11C9203E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7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89FC256-7207-4CA8-A0D7-125559FD5A37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FB5C91D-3B9C-4787-833A-D9C286A00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8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8"/>
            <a:ext cx="8229600" cy="9144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39624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8B07640-8149-46AA-B944-EE2D0CA33E5B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1DF51A6-7FA0-4859-AFB0-5DF9277439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FBDB0516-B0ED-4A39-B3DD-C408322952FC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275BF40-F40D-4F56-96D5-3B4803A26B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4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7C7DEB1-42B4-4764-9407-1535FA99CF55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FCEB183-7778-4312-A57E-301218A2A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5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0EC0405-AF0D-467C-A9B8-410E727B35FA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4C89418-2843-4986-A1BF-B759F9BD6D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4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0692A50-3B06-4F20-92DC-618A94CE0E20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9D2C8CE-6702-446B-8099-DECF09B233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4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A1195DF-EA8F-421C-AD31-F78386738DF3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A89DE9A-1E44-4338-B0D9-B10A76965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1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6181395-E1E1-46A6-B672-514C78AB0BDE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EA220EE-B42E-41D8-A8FB-A5FAA1BA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3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939704E-9E6F-4312-8D88-D36EAD755408}" type="datetime1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FE1876E-E79A-4EAF-8A70-CB9C48FB6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" y="6588125"/>
            <a:ext cx="1828800" cy="36988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914400">
              <a:defRPr/>
            </a:pPr>
            <a:r>
              <a:rPr lang="en-US" sz="900" dirty="0" smtClean="0">
                <a:solidFill>
                  <a:srgbClr val="402D1E"/>
                </a:solidFill>
                <a:cs typeface="+mn-cs"/>
              </a:rPr>
              <a:t>Department of Defense </a:t>
            </a:r>
            <a:r>
              <a:rPr lang="en-US" sz="900" dirty="0" err="1" smtClean="0">
                <a:solidFill>
                  <a:srgbClr val="402D1E"/>
                </a:solidFill>
                <a:cs typeface="+mn-cs"/>
              </a:rPr>
              <a:t>UARC</a:t>
            </a:r>
            <a:endParaRPr lang="en-US" sz="900" dirty="0" smtClean="0">
              <a:solidFill>
                <a:srgbClr val="402D1E"/>
              </a:solidFill>
              <a:cs typeface="+mn-cs"/>
            </a:endParaRPr>
          </a:p>
          <a:p>
            <a:pPr algn="ctr" defTabSz="914400" eaLnBrk="1" hangingPunct="1">
              <a:defRPr/>
            </a:pPr>
            <a:endParaRPr lang="en-US" sz="900" dirty="0" smtClean="0">
              <a:solidFill>
                <a:srgbClr val="402D1E"/>
              </a:solidFill>
              <a:cs typeface="+mn-cs"/>
            </a:endParaRPr>
          </a:p>
        </p:txBody>
      </p:sp>
      <p:pic>
        <p:nvPicPr>
          <p:cNvPr id="1027" name="Picture 5" descr="header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059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6" descr="SERC_logo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5867400"/>
            <a:ext cx="1938337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0" descr="sesl_logo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6019800"/>
            <a:ext cx="20399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8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gli@mst.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1219200"/>
            <a:ext cx="9144000" cy="1981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en-US" sz="3200" b="1" dirty="0" err="1" smtClean="0">
                <a:solidFill>
                  <a:schemeClr val="accent2">
                    <a:lumMod val="50000"/>
                  </a:schemeClr>
                </a:solidFill>
                <a:ea typeface="ＭＳ Ｐゴシック" pitchFamily="34" charset="-128"/>
              </a:rPr>
              <a:t>SysEng</a:t>
            </a:r>
            <a:r>
              <a:rPr lang="en-US" altLang="en-US" sz="3200" b="1" dirty="0" smtClean="0">
                <a:solidFill>
                  <a:schemeClr val="accent2">
                    <a:lumMod val="50000"/>
                  </a:schemeClr>
                </a:solidFill>
                <a:ea typeface="ＭＳ Ｐゴシック" pitchFamily="34" charset="-128"/>
              </a:rPr>
              <a:t> 5212 /EE 5370</a:t>
            </a:r>
            <a:br>
              <a:rPr lang="en-US" altLang="en-US" sz="3200" b="1" dirty="0" smtClean="0">
                <a:solidFill>
                  <a:schemeClr val="accent2">
                    <a:lumMod val="50000"/>
                  </a:schemeClr>
                </a:solidFill>
                <a:ea typeface="ＭＳ Ｐゴシック" pitchFamily="34" charset="-128"/>
              </a:rPr>
            </a:br>
            <a:r>
              <a:rPr lang="en-US" altLang="en-US" sz="3200" b="1" dirty="0" smtClean="0">
                <a:solidFill>
                  <a:schemeClr val="accent2">
                    <a:lumMod val="50000"/>
                  </a:schemeClr>
                </a:solidFill>
                <a:ea typeface="ＭＳ Ｐゴシック" pitchFamily="34" charset="-128"/>
              </a:rPr>
              <a:t>Introduction to Neural Networks and Applications</a:t>
            </a:r>
            <a:r>
              <a:rPr lang="en-US" altLang="en-US" sz="2400" b="1" dirty="0" smtClean="0">
                <a:solidFill>
                  <a:schemeClr val="accent2">
                    <a:lumMod val="50000"/>
                  </a:schemeClr>
                </a:solidFill>
                <a:ea typeface="ＭＳ Ｐゴシック" pitchFamily="34" charset="-128"/>
              </a:rPr>
              <a:t> </a:t>
            </a:r>
            <a:r>
              <a:rPr lang="en-US" altLang="en-US" sz="4000" dirty="0" smtClean="0">
                <a:solidFill>
                  <a:srgbClr val="402D1E"/>
                </a:solidFill>
                <a:ea typeface="ＭＳ Ｐゴシック" pitchFamily="34" charset="-128"/>
              </a:rPr>
              <a:t/>
            </a:r>
            <a:br>
              <a:rPr lang="en-US" altLang="en-US" sz="4000" dirty="0" smtClean="0">
                <a:solidFill>
                  <a:srgbClr val="402D1E"/>
                </a:solidFill>
                <a:ea typeface="ＭＳ Ｐゴシック" pitchFamily="34" charset="-128"/>
              </a:rPr>
            </a:br>
            <a:r>
              <a:rPr lang="en-US" altLang="en-US" sz="4000" dirty="0" smtClean="0">
                <a:solidFill>
                  <a:srgbClr val="402D1E"/>
                </a:solidFill>
                <a:ea typeface="ＭＳ Ｐゴシック" pitchFamily="34" charset="-128"/>
              </a:rPr>
              <a:t> </a:t>
            </a:r>
            <a:r>
              <a:rPr lang="en-US" altLang="en-US" sz="3200" i="1" dirty="0" smtClean="0">
                <a:solidFill>
                  <a:srgbClr val="402D1E"/>
                </a:solidFill>
                <a:ea typeface="ＭＳ Ｐゴシック" pitchFamily="34" charset="-128"/>
              </a:rPr>
              <a:t>Lecture </a:t>
            </a:r>
            <a:r>
              <a:rPr lang="en-US" altLang="en-US" sz="3200" i="1" dirty="0" smtClean="0">
                <a:solidFill>
                  <a:srgbClr val="402D1E"/>
                </a:solidFill>
                <a:ea typeface="ＭＳ Ｐゴシック" pitchFamily="34" charset="-128"/>
              </a:rPr>
              <a:t>10:</a:t>
            </a:r>
            <a:r>
              <a:rPr lang="en-US" sz="2800" dirty="0" smtClean="0"/>
              <a:t> </a:t>
            </a:r>
            <a:r>
              <a:rPr lang="en-US" sz="2800" dirty="0"/>
              <a:t>Classier Performance</a:t>
            </a:r>
            <a:br>
              <a:rPr lang="en-US" sz="2800" dirty="0"/>
            </a:br>
            <a:r>
              <a:rPr lang="en-US" sz="2800" dirty="0" smtClean="0"/>
              <a:t>Evaluation and Support Vector Machines</a:t>
            </a:r>
            <a:endParaRPr lang="en-US" altLang="en-US" sz="3200" i="1" dirty="0" smtClean="0">
              <a:solidFill>
                <a:srgbClr val="402D1E"/>
              </a:solidFill>
              <a:ea typeface="ＭＳ Ｐゴシック" pitchFamily="34" charset="-128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" y="3124200"/>
            <a:ext cx="8686800" cy="312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endParaRPr lang="en-US" altLang="en-US" sz="1800" dirty="0" smtClean="0">
              <a:solidFill>
                <a:srgbClr val="632523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 err="1" smtClean="0">
                <a:solidFill>
                  <a:srgbClr val="632523"/>
                </a:solidFill>
                <a:ea typeface="ＭＳ Ｐゴシック" pitchFamily="34" charset="-128"/>
              </a:rPr>
              <a:t>Cihan</a:t>
            </a:r>
            <a:r>
              <a:rPr lang="en-US" altLang="en-US" sz="2400" b="1" dirty="0" smtClean="0">
                <a:solidFill>
                  <a:srgbClr val="632523"/>
                </a:solidFill>
                <a:ea typeface="ＭＳ Ｐゴシック" pitchFamily="34" charset="-128"/>
              </a:rPr>
              <a:t> H </a:t>
            </a:r>
            <a:r>
              <a:rPr lang="en-US" altLang="en-US" sz="2400" b="1" dirty="0" err="1" smtClean="0">
                <a:solidFill>
                  <a:srgbClr val="632523"/>
                </a:solidFill>
                <a:ea typeface="ＭＳ Ｐゴシック" pitchFamily="34" charset="-128"/>
              </a:rPr>
              <a:t>Dagli</a:t>
            </a:r>
            <a:r>
              <a:rPr lang="en-US" altLang="en-US" sz="2400" b="1" dirty="0" smtClean="0">
                <a:solidFill>
                  <a:srgbClr val="632523"/>
                </a:solidFill>
                <a:ea typeface="ＭＳ Ｐゴシック" pitchFamily="34" charset="-128"/>
              </a:rPr>
              <a:t>, PhD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i="1" dirty="0" smtClean="0">
                <a:solidFill>
                  <a:srgbClr val="632523"/>
                </a:solidFill>
                <a:ea typeface="ＭＳ Ｐゴシック" pitchFamily="34" charset="-128"/>
              </a:rPr>
              <a:t>Professor of Engineering Management and Systems Engineering </a:t>
            </a:r>
            <a:br>
              <a:rPr lang="en-US" altLang="en-US" sz="1800" i="1" dirty="0" smtClean="0">
                <a:solidFill>
                  <a:srgbClr val="632523"/>
                </a:solidFill>
                <a:ea typeface="ＭＳ Ｐゴシック" pitchFamily="34" charset="-128"/>
              </a:rPr>
            </a:br>
            <a:r>
              <a:rPr lang="en-US" altLang="en-US" sz="1800" i="1" dirty="0" smtClean="0">
                <a:solidFill>
                  <a:srgbClr val="632523"/>
                </a:solidFill>
                <a:ea typeface="ＭＳ Ｐゴシック" pitchFamily="34" charset="-128"/>
              </a:rPr>
              <a:t>Professor of Electrical and Computer Engineering </a:t>
            </a:r>
            <a:br>
              <a:rPr lang="en-US" altLang="en-US" sz="1800" i="1" dirty="0" smtClean="0">
                <a:solidFill>
                  <a:srgbClr val="632523"/>
                </a:solidFill>
                <a:ea typeface="ＭＳ Ｐゴシック" pitchFamily="34" charset="-128"/>
              </a:rPr>
            </a:br>
            <a:r>
              <a:rPr lang="en-US" altLang="en-US" sz="1800" i="1" dirty="0" smtClean="0">
                <a:solidFill>
                  <a:srgbClr val="632523"/>
                </a:solidFill>
                <a:ea typeface="ＭＳ Ｐゴシック" pitchFamily="34" charset="-128"/>
              </a:rPr>
              <a:t>Founder and Director of Systems Engineering Graduate Program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  <a:t/>
            </a:r>
            <a:b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</a:br>
            <a:r>
              <a:rPr lang="en-US" altLang="en-US" sz="1800" dirty="0" err="1" smtClean="0">
                <a:solidFill>
                  <a:srgbClr val="632523"/>
                </a:solidFill>
                <a:ea typeface="ＭＳ Ｐゴシック" pitchFamily="34" charset="-128"/>
                <a:hlinkClick r:id="rId3"/>
              </a:rPr>
              <a:t>dagli@mst</a:t>
            </a:r>
            <a: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  <a:hlinkClick r:id="rId3"/>
              </a:rPr>
              <a:t>..</a:t>
            </a:r>
            <a:r>
              <a:rPr lang="en-US" altLang="en-US" sz="1800" dirty="0" err="1" smtClean="0">
                <a:solidFill>
                  <a:srgbClr val="632523"/>
                </a:solidFill>
                <a:ea typeface="ＭＳ Ｐゴシック" pitchFamily="34" charset="-128"/>
                <a:hlinkClick r:id="rId3"/>
              </a:rPr>
              <a:t>edu</a:t>
            </a:r>
            <a: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  <a:t/>
            </a:r>
            <a:b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</a:br>
            <a:endParaRPr lang="en-US" altLang="en-US" sz="2000" dirty="0" smtClean="0">
              <a:solidFill>
                <a:srgbClr val="632523"/>
              </a:solidFill>
              <a:latin typeface="Times" pitchFamily="18" charset="0"/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632523"/>
                </a:solidFill>
                <a:latin typeface="Times" pitchFamily="18" charset="0"/>
                <a:ea typeface="ＭＳ Ｐゴシック" pitchFamily="34" charset="-128"/>
              </a:rPr>
              <a:t>MISSOURI UNIVERSITY OF SCIENCE AND TECHNOLOGY</a:t>
            </a:r>
            <a: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  <a:t/>
            </a:r>
            <a:b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</a:br>
            <a:r>
              <a:rPr lang="en-US" altLang="en-US" sz="1800" dirty="0" smtClean="0">
                <a:solidFill>
                  <a:srgbClr val="632523"/>
                </a:solidFill>
                <a:ea typeface="ＭＳ Ｐゴシック" pitchFamily="34" charset="-128"/>
              </a:rPr>
              <a:t>Rolla, Missouri, U.S.A.</a:t>
            </a:r>
          </a:p>
          <a:p>
            <a:pPr eaLnBrk="1" hangingPunct="1">
              <a:lnSpc>
                <a:spcPct val="80000"/>
              </a:lnSpc>
            </a:pPr>
            <a:endParaRPr lang="en-US" altLang="en-US" sz="1800" dirty="0" smtClean="0">
              <a:solidFill>
                <a:srgbClr val="632523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/>
              <a:t>Neural Network Output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47674"/>
            <a:ext cx="7620000" cy="404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2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Illustration of Classier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83660"/>
            <a:ext cx="6781800" cy="430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0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267199"/>
          </a:xfrm>
        </p:spPr>
        <p:txBody>
          <a:bodyPr/>
          <a:lstStyle/>
          <a:p>
            <a:r>
              <a:rPr lang="en-US" sz="2800" dirty="0"/>
              <a:t>The confusion matrix depicts the observed or </a:t>
            </a:r>
            <a:r>
              <a:rPr lang="en-US" sz="2800" dirty="0" smtClean="0"/>
              <a:t>actual classifications </a:t>
            </a:r>
            <a:r>
              <a:rPr lang="en-US" sz="2800" dirty="0"/>
              <a:t>(columns) versus the predicted </a:t>
            </a:r>
            <a:r>
              <a:rPr lang="en-US" sz="2800" dirty="0" smtClean="0"/>
              <a:t>classification </a:t>
            </a:r>
            <a:r>
              <a:rPr lang="en-US" sz="2800" dirty="0"/>
              <a:t>of </a:t>
            </a:r>
            <a:r>
              <a:rPr lang="en-US" sz="2800" dirty="0" smtClean="0"/>
              <a:t>the model </a:t>
            </a:r>
            <a:r>
              <a:rPr lang="en-US" sz="2800" dirty="0"/>
              <a:t>(rows).</a:t>
            </a:r>
          </a:p>
          <a:p>
            <a:r>
              <a:rPr lang="en-US" sz="2800" dirty="0"/>
              <a:t>The correct </a:t>
            </a:r>
            <a:r>
              <a:rPr lang="en-US" sz="2800" dirty="0" smtClean="0"/>
              <a:t>classifications</a:t>
            </a:r>
            <a:r>
              <a:rPr lang="en-US" sz="2800" dirty="0"/>
              <a:t>, i.e., the true positives and </a:t>
            </a:r>
            <a:r>
              <a:rPr lang="en-US" sz="2800" dirty="0" smtClean="0"/>
              <a:t>true negatives </a:t>
            </a:r>
            <a:r>
              <a:rPr lang="en-US" sz="2800" dirty="0"/>
              <a:t>lie along the diagonal of the confusion </a:t>
            </a:r>
            <a:r>
              <a:rPr lang="en-US" sz="2800" dirty="0" smtClean="0"/>
              <a:t>matrix.</a:t>
            </a:r>
          </a:p>
          <a:p>
            <a:r>
              <a:rPr lang="en-US" sz="2800" dirty="0"/>
              <a:t>A perfect classier would have zero false positives and </a:t>
            </a:r>
            <a:r>
              <a:rPr lang="en-US" sz="2800" dirty="0" smtClean="0"/>
              <a:t>false negatives</a:t>
            </a:r>
            <a:r>
              <a:rPr lang="en-US" sz="2800" dirty="0"/>
              <a:t>.</a:t>
            </a:r>
          </a:p>
          <a:p>
            <a:r>
              <a:rPr lang="en-US" sz="2800" dirty="0"/>
              <a:t>Other model performance metrics can be derived from </a:t>
            </a:r>
            <a:r>
              <a:rPr lang="en-US" sz="2800" dirty="0" smtClean="0"/>
              <a:t>the elements </a:t>
            </a:r>
            <a:r>
              <a:rPr lang="en-US" sz="2800" dirty="0"/>
              <a:t>of the confusion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5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0518"/>
            <a:ext cx="73533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9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" y="1981200"/>
            <a:ext cx="82475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7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Evaluation Measures Derived from the Confusion</a:t>
            </a:r>
            <a:br>
              <a:rPr lang="en-US" sz="2800" b="1" dirty="0"/>
            </a:br>
            <a:r>
              <a:rPr lang="en-US" sz="2800" b="1" dirty="0"/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Based on Confusion Matrix:</a:t>
            </a:r>
          </a:p>
          <a:p>
            <a:r>
              <a:rPr lang="en-US" sz="2400" dirty="0" smtClean="0"/>
              <a:t>Accuracy/Classification </a:t>
            </a:r>
            <a:r>
              <a:rPr lang="en-US" sz="2400" dirty="0"/>
              <a:t>Error</a:t>
            </a:r>
          </a:p>
          <a:p>
            <a:r>
              <a:rPr lang="en-US" sz="2400" dirty="0"/>
              <a:t>Recall/Sensitivity</a:t>
            </a:r>
          </a:p>
          <a:p>
            <a:r>
              <a:rPr lang="en-US" sz="2400" dirty="0" smtClean="0"/>
              <a:t>Specificity</a:t>
            </a:r>
            <a:endParaRPr lang="en-US" sz="2400" dirty="0"/>
          </a:p>
          <a:p>
            <a:r>
              <a:rPr lang="en-US" sz="2400" dirty="0"/>
              <a:t>Precision</a:t>
            </a:r>
          </a:p>
          <a:p>
            <a:r>
              <a:rPr lang="en-US" sz="2400" dirty="0"/>
              <a:t>F-score</a:t>
            </a:r>
          </a:p>
          <a:p>
            <a:pPr marL="0" indent="0">
              <a:buNone/>
            </a:pPr>
            <a:r>
              <a:rPr lang="en-US" sz="2400" dirty="0"/>
              <a:t>Based on Receiver Operator Characteristic (ROC):</a:t>
            </a:r>
          </a:p>
          <a:p>
            <a:r>
              <a:rPr lang="en-US" sz="2400" dirty="0"/>
              <a:t>Area under the ROC curve (</a:t>
            </a:r>
            <a:r>
              <a:rPr lang="en-US" sz="2400" dirty="0" err="1"/>
              <a:t>AUC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762002"/>
          </a:xfrm>
        </p:spPr>
        <p:txBody>
          <a:bodyPr/>
          <a:lstStyle/>
          <a:p>
            <a:r>
              <a:rPr lang="en-US" sz="3600" b="1" dirty="0"/>
              <a:t>Two-Class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620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8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/>
              <a:t>Two-Class 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5311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7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 smtClean="0"/>
              <a:t>Accuracy/Classification </a:t>
            </a:r>
            <a:r>
              <a:rPr lang="en-US" sz="3600" b="1" dirty="0"/>
              <a:t>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1"/>
            <a:ext cx="757555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95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2800" b="1" dirty="0"/>
              <a:t>Two Class Problem with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199"/>
            <a:ext cx="7848600" cy="41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xfrm>
            <a:off x="457200" y="914400"/>
            <a:ext cx="82296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>
                <a:ea typeface="ＭＳ Ｐゴシック" pitchFamily="34" charset="-128"/>
              </a:rPr>
              <a:t>Lecture outline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 bwMode="auto">
          <a:xfrm>
            <a:off x="474785" y="2209800"/>
            <a:ext cx="8229600" cy="304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lassier Performance Evaluation</a:t>
            </a:r>
          </a:p>
          <a:p>
            <a:pPr lvl="1"/>
            <a:r>
              <a:rPr lang="en-US" sz="2000" dirty="0" smtClean="0"/>
              <a:t>Confusion Matrix</a:t>
            </a:r>
          </a:p>
          <a:p>
            <a:pPr lvl="1"/>
            <a:r>
              <a:rPr lang="en-US" sz="2000" dirty="0" smtClean="0"/>
              <a:t>ROC Curves</a:t>
            </a:r>
          </a:p>
          <a:p>
            <a:r>
              <a:rPr lang="en-US" sz="2400" b="1" dirty="0" smtClean="0"/>
              <a:t>Support Vector Machines</a:t>
            </a:r>
          </a:p>
          <a:p>
            <a:pPr lvl="1"/>
            <a:r>
              <a:rPr lang="en-US" sz="2000" dirty="0" smtClean="0"/>
              <a:t>Introduction</a:t>
            </a:r>
          </a:p>
          <a:p>
            <a:pPr lvl="1"/>
            <a:r>
              <a:rPr lang="en-US" sz="2000" dirty="0" smtClean="0"/>
              <a:t>Linearly Separable Patterns</a:t>
            </a:r>
          </a:p>
          <a:p>
            <a:pPr lvl="1"/>
            <a:r>
              <a:rPr lang="en-US" sz="2000" dirty="0" smtClean="0"/>
              <a:t>Nonlinearity Separable </a:t>
            </a:r>
            <a:r>
              <a:rPr lang="en-US" sz="2000" dirty="0"/>
              <a:t>P</a:t>
            </a:r>
            <a:r>
              <a:rPr lang="en-US" sz="2000" dirty="0" smtClean="0"/>
              <a:t>atterns </a:t>
            </a:r>
          </a:p>
          <a:p>
            <a:pPr lvl="1"/>
            <a:r>
              <a:rPr lang="en-US" sz="2000" dirty="0"/>
              <a:t>SVM as a Kernel Machine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Skewed Data - </a:t>
            </a:r>
            <a:r>
              <a:rPr lang="en-US" sz="3600" b="1" dirty="0" smtClean="0"/>
              <a:t>Classification </a:t>
            </a:r>
            <a:r>
              <a:rPr lang="en-US" sz="3600" b="1" dirty="0"/>
              <a:t>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600200"/>
            <a:ext cx="74485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9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85802"/>
          </a:xfrm>
        </p:spPr>
        <p:txBody>
          <a:bodyPr/>
          <a:lstStyle/>
          <a:p>
            <a:r>
              <a:rPr lang="en-US" sz="3600" b="1" dirty="0"/>
              <a:t>Recall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1"/>
            <a:ext cx="7696200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3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Precision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81150"/>
            <a:ext cx="76200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9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 smtClean="0"/>
              <a:t>Specificity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Positive and Negative Predictive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88143"/>
            <a:ext cx="7924800" cy="445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/>
              <a:t>Balanced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1" y="1524001"/>
            <a:ext cx="7508689" cy="432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6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Final Outcomes for Skewed Data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25600"/>
            <a:ext cx="7394575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6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 smtClean="0"/>
              <a:t>Classification </a:t>
            </a:r>
            <a:r>
              <a:rPr lang="en-US" sz="3200" b="1" dirty="0"/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267199"/>
          </a:xfrm>
        </p:spPr>
        <p:txBody>
          <a:bodyPr/>
          <a:lstStyle/>
          <a:p>
            <a:r>
              <a:rPr lang="en-US" sz="2400" dirty="0"/>
              <a:t>All </a:t>
            </a:r>
            <a:r>
              <a:rPr lang="en-US" sz="2400" dirty="0" smtClean="0"/>
              <a:t>misclassifications </a:t>
            </a:r>
            <a:r>
              <a:rPr lang="en-US" sz="2400" dirty="0"/>
              <a:t>cannot be weighed equally.</a:t>
            </a:r>
          </a:p>
          <a:p>
            <a:r>
              <a:rPr lang="en-US" sz="2400" dirty="0"/>
              <a:t>Some </a:t>
            </a:r>
            <a:r>
              <a:rPr lang="en-US" sz="2400" dirty="0" smtClean="0"/>
              <a:t>misclassifications </a:t>
            </a:r>
            <a:r>
              <a:rPr lang="en-US" sz="2400" dirty="0"/>
              <a:t>may be more desirable than other</a:t>
            </a:r>
          </a:p>
          <a:p>
            <a:r>
              <a:rPr lang="en-US" sz="2400" dirty="0"/>
              <a:t>Credit card fraud detection: Some inconvenience to customer </a:t>
            </a:r>
            <a:r>
              <a:rPr lang="en-US" sz="2400" dirty="0" smtClean="0"/>
              <a:t>is more </a:t>
            </a:r>
            <a:r>
              <a:rPr lang="en-US" sz="2400" dirty="0"/>
              <a:t>desirable versus allowing some fraudulent transactions to </a:t>
            </a:r>
            <a:r>
              <a:rPr lang="en-US" sz="2400" dirty="0" smtClean="0"/>
              <a:t>go undetected</a:t>
            </a:r>
            <a:r>
              <a:rPr lang="en-US" sz="2400" dirty="0"/>
              <a:t>.</a:t>
            </a:r>
          </a:p>
          <a:p>
            <a:r>
              <a:rPr lang="en-US" sz="2400" dirty="0"/>
              <a:t>Diagnosing a healthy patient as sick is preferable to diagnosing </a:t>
            </a:r>
            <a:r>
              <a:rPr lang="en-US" sz="2400" dirty="0" smtClean="0"/>
              <a:t>a sick </a:t>
            </a:r>
            <a:r>
              <a:rPr lang="en-US" sz="2400" dirty="0"/>
              <a:t>patient as healthy.</a:t>
            </a:r>
          </a:p>
          <a:p>
            <a:r>
              <a:rPr lang="en-US" sz="2400" dirty="0"/>
              <a:t>Some spam in the inbox is preferable to tagging legitimate </a:t>
            </a:r>
            <a:r>
              <a:rPr lang="en-US" sz="2400" dirty="0" smtClean="0"/>
              <a:t>emails as </a:t>
            </a:r>
            <a:r>
              <a:rPr lang="en-US" sz="2400" dirty="0"/>
              <a:t>spam.</a:t>
            </a:r>
          </a:p>
          <a:p>
            <a:r>
              <a:rPr lang="en-US" sz="2400" dirty="0"/>
              <a:t>In these cases minimizing overall cost of </a:t>
            </a:r>
            <a:r>
              <a:rPr lang="en-US" sz="2400" dirty="0" smtClean="0"/>
              <a:t>misclassification is preferred </a:t>
            </a:r>
            <a:r>
              <a:rPr lang="en-US" sz="2400" dirty="0"/>
              <a:t>over minimizing </a:t>
            </a:r>
            <a:r>
              <a:rPr lang="en-US" sz="2400" dirty="0" smtClean="0"/>
              <a:t>classification </a:t>
            </a:r>
            <a:r>
              <a:rPr lang="en-US" sz="2400" dirty="0"/>
              <a:t>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 smtClean="0"/>
              <a:t>Classification </a:t>
            </a:r>
            <a:r>
              <a:rPr lang="en-US" sz="3200" b="1" dirty="0"/>
              <a:t>Cost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71" y="1600200"/>
            <a:ext cx="8229600" cy="3962401"/>
          </a:xfrm>
        </p:spPr>
        <p:txBody>
          <a:bodyPr/>
          <a:lstStyle/>
          <a:p>
            <a:r>
              <a:rPr lang="en-US" sz="2400" dirty="0"/>
              <a:t>A cost, utility or penalty value is associated with each class.</a:t>
            </a:r>
          </a:p>
          <a:p>
            <a:r>
              <a:rPr lang="en-US" sz="2400" dirty="0"/>
              <a:t>Costs for </a:t>
            </a:r>
            <a:r>
              <a:rPr lang="en-US" sz="2400" dirty="0" smtClean="0"/>
              <a:t>misclassification </a:t>
            </a:r>
            <a:r>
              <a:rPr lang="en-US" sz="2400" dirty="0"/>
              <a:t>for </a:t>
            </a:r>
            <a:r>
              <a:rPr lang="en-US" sz="2400" dirty="0" smtClean="0"/>
              <a:t>different </a:t>
            </a:r>
            <a:r>
              <a:rPr lang="en-US" sz="2400" dirty="0"/>
              <a:t>classes will depend on </a:t>
            </a:r>
            <a:r>
              <a:rPr lang="en-US" sz="2400" dirty="0" smtClean="0"/>
              <a:t>the relative </a:t>
            </a:r>
            <a:r>
              <a:rPr lang="en-US" sz="2400" dirty="0"/>
              <a:t>importance of that class.</a:t>
            </a:r>
          </a:p>
          <a:p>
            <a:r>
              <a:rPr lang="en-US" sz="2400" dirty="0"/>
              <a:t>The cost matrix shows the costs associated with each type </a:t>
            </a:r>
            <a:r>
              <a:rPr lang="en-US" sz="2400" dirty="0" smtClean="0"/>
              <a:t>of classification </a:t>
            </a:r>
            <a:r>
              <a:rPr lang="en-US" sz="2400" dirty="0"/>
              <a:t>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66" y="3656739"/>
            <a:ext cx="6153433" cy="259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Generalization to Multi-Class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799"/>
            <a:ext cx="769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79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xfrm>
            <a:off x="457200" y="914400"/>
            <a:ext cx="82296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dirty="0" smtClean="0">
                <a:ea typeface="ＭＳ Ｐゴシック" pitchFamily="34" charset="-128"/>
              </a:rPr>
              <a:t>Project Status Review Presentations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 bwMode="auto">
          <a:xfrm>
            <a:off x="228600" y="2133600"/>
            <a:ext cx="8763000" cy="3276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400" dirty="0"/>
              <a:t>April </a:t>
            </a:r>
            <a:r>
              <a:rPr lang="en-US" sz="2400" dirty="0" smtClean="0"/>
              <a:t> 24, 2018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Murat </a:t>
            </a:r>
            <a:r>
              <a:rPr lang="en-US" sz="2000" dirty="0" smtClean="0"/>
              <a:t>Aslan, Tatiana </a:t>
            </a:r>
            <a:r>
              <a:rPr lang="en-US" sz="2000" dirty="0"/>
              <a:t>Cardona </a:t>
            </a:r>
            <a:r>
              <a:rPr lang="en-US" sz="2000" dirty="0" smtClean="0"/>
              <a:t>Sepulveda, Prince Codjoe, Xiongming </a:t>
            </a:r>
            <a:r>
              <a:rPr lang="en-US" sz="2000" dirty="0"/>
              <a:t>Dai</a:t>
            </a:r>
          </a:p>
          <a:p>
            <a:pPr marL="0" indent="0">
              <a:buNone/>
            </a:pPr>
            <a:r>
              <a:rPr lang="en-US" sz="2000" dirty="0"/>
              <a:t>Jeffrey </a:t>
            </a:r>
            <a:r>
              <a:rPr lang="en-US" sz="2000" dirty="0" err="1" smtClean="0"/>
              <a:t>Dierker</a:t>
            </a:r>
            <a:r>
              <a:rPr lang="en-US" sz="2000" dirty="0"/>
              <a:t>, Venkata Sai Abhishek </a:t>
            </a:r>
            <a:r>
              <a:rPr lang="en-US" sz="2000" dirty="0" smtClean="0"/>
              <a:t>Dwivadula, Brian Guenther, Anthony </a:t>
            </a:r>
            <a:r>
              <a:rPr lang="en-US" sz="2000" dirty="0"/>
              <a:t>Guertin</a:t>
            </a:r>
          </a:p>
          <a:p>
            <a:pPr marL="0" indent="0">
              <a:buNone/>
            </a:pPr>
            <a:r>
              <a:rPr lang="en-US" sz="2000" dirty="0"/>
              <a:t>Timothy </a:t>
            </a:r>
            <a:r>
              <a:rPr lang="en-US" sz="2000" dirty="0" smtClean="0"/>
              <a:t>Guertin, Seth </a:t>
            </a:r>
            <a:r>
              <a:rPr lang="en-US" sz="2000" dirty="0"/>
              <a:t>Kitchen</a:t>
            </a:r>
          </a:p>
          <a:p>
            <a:pPr marL="0" indent="0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altLang="en-US" sz="2400" dirty="0" smtClean="0">
                <a:ea typeface="ＭＳ Ｐゴシック" pitchFamily="34" charset="-128"/>
              </a:rPr>
              <a:t>May 1, 2018</a:t>
            </a:r>
          </a:p>
          <a:p>
            <a:pPr marL="0" indent="0">
              <a:buNone/>
            </a:pPr>
            <a:r>
              <a:rPr lang="en-US" sz="2000" dirty="0"/>
              <a:t>Gregory </a:t>
            </a:r>
            <a:r>
              <a:rPr lang="en-US" sz="2000" dirty="0" smtClean="0"/>
              <a:t>Leach, Yu </a:t>
            </a:r>
            <a:r>
              <a:rPr lang="en-US" sz="2000" dirty="0"/>
              <a:t>Li, John Nganga, Igor Povarich, Jack Savage, William Symolon</a:t>
            </a:r>
          </a:p>
          <a:p>
            <a:pPr marL="0" indent="0">
              <a:buNone/>
            </a:pPr>
            <a:r>
              <a:rPr lang="en-US" sz="2000" dirty="0"/>
              <a:t>Wayne Viers </a:t>
            </a:r>
            <a:r>
              <a:rPr lang="en-US" sz="2000" dirty="0" smtClean="0"/>
              <a:t>III, Tao Wang, Kari Ward, Julia White, Jun </a:t>
            </a:r>
            <a:r>
              <a:rPr lang="en-US" sz="2000" dirty="0"/>
              <a:t>Xu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sv-SE" altLang="en-US" sz="2000" dirty="0">
              <a:ea typeface="ＭＳ Ｐゴシック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BEA29E10-C3B0-4C37-842A-86750CE7816A}" type="slidenum">
              <a:rPr lang="en-US" altLang="en-US" smtClean="0"/>
              <a:pPr eaLnBrk="1" hangingPunct="1">
                <a:defRPr/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820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2800" b="1" dirty="0"/>
              <a:t>Receiver Operating Characteristics (ROC)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343399"/>
          </a:xfrm>
        </p:spPr>
        <p:txBody>
          <a:bodyPr/>
          <a:lstStyle/>
          <a:p>
            <a:r>
              <a:rPr lang="en-US" sz="2000" dirty="0"/>
              <a:t>Performance metrics derived from the confusion matrix </a:t>
            </a:r>
            <a:r>
              <a:rPr lang="en-US" sz="2000" dirty="0" smtClean="0"/>
              <a:t>are sensitive </a:t>
            </a:r>
            <a:r>
              <a:rPr lang="en-US" sz="2000" dirty="0"/>
              <a:t>to data anomalies such as class skew.</a:t>
            </a:r>
          </a:p>
          <a:p>
            <a:r>
              <a:rPr lang="en-US" sz="2000" dirty="0"/>
              <a:t>ROC curves are a graphical tool for evaluating </a:t>
            </a:r>
            <a:r>
              <a:rPr lang="en-US" sz="2000" dirty="0" smtClean="0"/>
              <a:t>classier performance</a:t>
            </a:r>
            <a:r>
              <a:rPr lang="en-US" sz="2000" dirty="0"/>
              <a:t>.</a:t>
            </a:r>
          </a:p>
          <a:p>
            <a:r>
              <a:rPr lang="en-US" sz="2000" dirty="0"/>
              <a:t>They convey the information from a confusion matrix in a </a:t>
            </a:r>
            <a:r>
              <a:rPr lang="en-US" sz="2000" dirty="0" smtClean="0"/>
              <a:t>more intuitive </a:t>
            </a:r>
            <a:r>
              <a:rPr lang="en-US" sz="2000" dirty="0"/>
              <a:t>fashion.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ROC curves are plots</a:t>
            </a:r>
            <a:r>
              <a:rPr lang="en-US" sz="2000" dirty="0"/>
              <a:t> of the true positive rate (sensitivity) </a:t>
            </a:r>
            <a:r>
              <a:rPr lang="en-US" sz="2000" dirty="0" smtClean="0"/>
              <a:t>versus the </a:t>
            </a:r>
            <a:r>
              <a:rPr lang="en-US" sz="2000" dirty="0"/>
              <a:t>false positive rate (</a:t>
            </a:r>
            <a:r>
              <a:rPr lang="en-US" sz="2000" dirty="0" smtClean="0"/>
              <a:t>1-specificity</a:t>
            </a:r>
            <a:r>
              <a:rPr lang="en-US" sz="2000" dirty="0"/>
              <a:t>) for </a:t>
            </a:r>
            <a:r>
              <a:rPr lang="en-US" sz="2000" dirty="0" smtClean="0"/>
              <a:t>different </a:t>
            </a:r>
            <a:r>
              <a:rPr lang="en-US" sz="2000" dirty="0"/>
              <a:t>values of </a:t>
            </a:r>
            <a:r>
              <a:rPr lang="en-US" sz="2000" dirty="0" smtClean="0"/>
              <a:t>a threshold </a:t>
            </a:r>
            <a:r>
              <a:rPr lang="en-US" sz="2000" dirty="0"/>
              <a:t>parameter.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The Area Under the ROC Curve (</a:t>
            </a:r>
            <a:r>
              <a:rPr lang="en-US" sz="2000" dirty="0" err="1">
                <a:solidFill>
                  <a:srgbClr val="00B050"/>
                </a:solidFill>
              </a:rPr>
              <a:t>AUC</a:t>
            </a:r>
            <a:r>
              <a:rPr lang="en-US" sz="2000" dirty="0">
                <a:solidFill>
                  <a:srgbClr val="00B050"/>
                </a:solidFill>
              </a:rPr>
              <a:t>) </a:t>
            </a:r>
            <a:r>
              <a:rPr lang="en-US" sz="2000" dirty="0"/>
              <a:t>is a measure of how </a:t>
            </a:r>
            <a:r>
              <a:rPr lang="en-US" sz="2000" dirty="0" smtClean="0"/>
              <a:t>well a </a:t>
            </a:r>
            <a:r>
              <a:rPr lang="en-US" sz="2000" dirty="0"/>
              <a:t>model can distinguish between two classes.</a:t>
            </a:r>
          </a:p>
          <a:p>
            <a:r>
              <a:rPr lang="en-US" sz="2000" dirty="0"/>
              <a:t>A valid </a:t>
            </a:r>
            <a:r>
              <a:rPr lang="en-US" sz="2000" dirty="0" err="1"/>
              <a:t>AUC</a:t>
            </a:r>
            <a:r>
              <a:rPr lang="en-US" sz="2000" dirty="0"/>
              <a:t> estimate can be interpreted as the probability </a:t>
            </a:r>
            <a:r>
              <a:rPr lang="en-US" sz="2000" dirty="0" smtClean="0"/>
              <a:t>that the </a:t>
            </a:r>
            <a:r>
              <a:rPr lang="en-US" sz="2000" dirty="0"/>
              <a:t>classier will assign a higher score to a randomly </a:t>
            </a:r>
            <a:r>
              <a:rPr lang="en-US" sz="2000" dirty="0" smtClean="0"/>
              <a:t>chosen positive </a:t>
            </a:r>
            <a:r>
              <a:rPr lang="en-US" sz="2000" dirty="0"/>
              <a:t>sample than to a randomly chosen negative sample.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/>
              <a:t>ROC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000" dirty="0" smtClean="0">
                <a:solidFill>
                  <a:srgbClr val="00B050"/>
                </a:solidFill>
              </a:rPr>
              <a:t>Chance Classifier</a:t>
            </a:r>
            <a:r>
              <a:rPr lang="en-US" sz="2000" dirty="0"/>
              <a:t>: equal number of false positives and </a:t>
            </a:r>
            <a:r>
              <a:rPr lang="en-US" sz="2000" dirty="0" smtClean="0"/>
              <a:t>true positives</a:t>
            </a:r>
            <a:r>
              <a:rPr lang="en-US" sz="2000" dirty="0"/>
              <a:t>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Perfect </a:t>
            </a:r>
            <a:r>
              <a:rPr lang="en-US" sz="2000" dirty="0" smtClean="0">
                <a:solidFill>
                  <a:srgbClr val="00B050"/>
                </a:solidFill>
              </a:rPr>
              <a:t>Classifier</a:t>
            </a:r>
            <a:r>
              <a:rPr lang="en-US" sz="2000" dirty="0"/>
              <a:t>: no false positives</a:t>
            </a:r>
          </a:p>
          <a:p>
            <a:r>
              <a:rPr lang="en-US" sz="2000" dirty="0">
                <a:solidFill>
                  <a:srgbClr val="00B050"/>
                </a:solidFill>
              </a:rPr>
              <a:t>Below red line</a:t>
            </a:r>
            <a:r>
              <a:rPr lang="en-US" sz="2000" dirty="0"/>
              <a:t>: worse than random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8482"/>
            <a:ext cx="5791200" cy="311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6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b="1" dirty="0"/>
              <a:t>ROC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8154"/>
            <a:ext cx="7467600" cy="431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5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Steps for Plotting an ROC Curve for </a:t>
            </a:r>
            <a:r>
              <a:rPr lang="en-US" sz="3600" b="1" dirty="0" err="1"/>
              <a:t>NN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</p:spPr>
        <p:txBody>
          <a:bodyPr/>
          <a:lstStyle/>
          <a:p>
            <a:r>
              <a:rPr lang="en-US" sz="2000" dirty="0"/>
              <a:t>Statistical </a:t>
            </a:r>
            <a:r>
              <a:rPr lang="en-US" sz="2000" dirty="0" smtClean="0"/>
              <a:t>classifiers </a:t>
            </a:r>
            <a:r>
              <a:rPr lang="en-US" sz="2000" dirty="0"/>
              <a:t>have underlying parameters that can </a:t>
            </a:r>
            <a:r>
              <a:rPr lang="en-US" sz="2000" dirty="0" smtClean="0"/>
              <a:t>be varied </a:t>
            </a:r>
            <a:r>
              <a:rPr lang="en-US" sz="2000" dirty="0"/>
              <a:t>to generate ROC curves.</a:t>
            </a:r>
          </a:p>
          <a:p>
            <a:r>
              <a:rPr lang="en-US" sz="2000" dirty="0"/>
              <a:t>For nonparametric models like ANN, ROC curves can </a:t>
            </a:r>
            <a:r>
              <a:rPr lang="en-US" sz="2000" dirty="0" smtClean="0"/>
              <a:t>be generated </a:t>
            </a:r>
            <a:r>
              <a:rPr lang="en-US" sz="2000" dirty="0"/>
              <a:t>by varying the output threshold.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NN</a:t>
            </a:r>
            <a:r>
              <a:rPr lang="en-US" sz="2000" dirty="0"/>
              <a:t> model of interest must be trained before the ROC </a:t>
            </a:r>
            <a:r>
              <a:rPr lang="en-US" sz="2000" dirty="0" smtClean="0"/>
              <a:t>curve can </a:t>
            </a:r>
            <a:r>
              <a:rPr lang="en-US" sz="2000" dirty="0"/>
              <a:t>be generated.</a:t>
            </a:r>
          </a:p>
          <a:p>
            <a:r>
              <a:rPr lang="en-US" sz="2000" dirty="0"/>
              <a:t>Output node </a:t>
            </a:r>
            <a:r>
              <a:rPr lang="en-US" sz="2000" dirty="0" err="1"/>
              <a:t>thresholding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The threshold for the output units of the </a:t>
            </a:r>
            <a:r>
              <a:rPr lang="en-US" sz="1600" dirty="0" err="1"/>
              <a:t>NN</a:t>
            </a:r>
            <a:r>
              <a:rPr lang="en-US" sz="1600" dirty="0"/>
              <a:t> are varied in </a:t>
            </a:r>
            <a:r>
              <a:rPr lang="en-US" sz="1600" dirty="0" smtClean="0"/>
              <a:t>the interval </a:t>
            </a:r>
            <a:r>
              <a:rPr lang="en-US" sz="1600" dirty="0"/>
              <a:t>[</a:t>
            </a:r>
            <a:r>
              <a:rPr lang="en-US" sz="1600" dirty="0" smtClean="0"/>
              <a:t>0, </a:t>
            </a:r>
            <a:r>
              <a:rPr lang="en-US" sz="1600" dirty="0"/>
              <a:t>1].</a:t>
            </a:r>
          </a:p>
          <a:p>
            <a:pPr lvl="1"/>
            <a:r>
              <a:rPr lang="en-US" sz="1600" dirty="0"/>
              <a:t>For each value of the threshold, inputs that produce </a:t>
            </a:r>
            <a:r>
              <a:rPr lang="en-US" sz="1600" dirty="0" smtClean="0"/>
              <a:t>outputs greater </a:t>
            </a:r>
            <a:r>
              <a:rPr lang="en-US" sz="1600" dirty="0"/>
              <a:t>than the threshold are </a:t>
            </a:r>
            <a:r>
              <a:rPr lang="en-US" sz="1600" dirty="0" smtClean="0"/>
              <a:t>classified </a:t>
            </a:r>
            <a:r>
              <a:rPr lang="en-US" sz="1600" dirty="0"/>
              <a:t>into the true class, </a:t>
            </a:r>
            <a:r>
              <a:rPr lang="en-US" sz="1600" dirty="0" smtClean="0"/>
              <a:t>and others </a:t>
            </a:r>
            <a:r>
              <a:rPr lang="en-US" sz="1600" dirty="0"/>
              <a:t>into the false class.</a:t>
            </a:r>
          </a:p>
          <a:p>
            <a:pPr lvl="1"/>
            <a:r>
              <a:rPr lang="en-US" sz="1600" dirty="0"/>
              <a:t>A set of operating points (</a:t>
            </a:r>
            <a:r>
              <a:rPr lang="en-US" sz="1600" dirty="0" err="1"/>
              <a:t>TPR</a:t>
            </a:r>
            <a:r>
              <a:rPr lang="en-US" sz="1600" dirty="0"/>
              <a:t> ad </a:t>
            </a:r>
            <a:r>
              <a:rPr lang="en-US" sz="1600" dirty="0" err="1"/>
              <a:t>FPR</a:t>
            </a:r>
            <a:r>
              <a:rPr lang="en-US" sz="1600" dirty="0"/>
              <a:t>) are obtained for </a:t>
            </a:r>
            <a:r>
              <a:rPr lang="en-US" sz="1600" dirty="0" smtClean="0"/>
              <a:t>varying thresholds </a:t>
            </a:r>
            <a:r>
              <a:rPr lang="en-US" sz="1600" dirty="0"/>
              <a:t>and plotted as an ROC curve.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343399"/>
          </a:xfrm>
        </p:spPr>
        <p:txBody>
          <a:bodyPr/>
          <a:lstStyle/>
          <a:p>
            <a:r>
              <a:rPr lang="en-US" sz="2400" dirty="0"/>
              <a:t>Given two or more models, </a:t>
            </a:r>
            <a:r>
              <a:rPr lang="en-US" sz="2400" dirty="0">
                <a:solidFill>
                  <a:srgbClr val="00B050"/>
                </a:solidFill>
              </a:rPr>
              <a:t>how can we pick one to deploy </a:t>
            </a:r>
            <a:r>
              <a:rPr lang="en-US" sz="2400" dirty="0" smtClean="0">
                <a:solidFill>
                  <a:srgbClr val="00B050"/>
                </a:solidFill>
              </a:rPr>
              <a:t>based on </a:t>
            </a:r>
            <a:r>
              <a:rPr lang="en-US" sz="2400" dirty="0">
                <a:solidFill>
                  <a:srgbClr val="00B050"/>
                </a:solidFill>
              </a:rPr>
              <a:t>ROC curves?</a:t>
            </a:r>
          </a:p>
          <a:p>
            <a:r>
              <a:rPr lang="en-US" sz="2400" dirty="0"/>
              <a:t>The model with the curve closest to the perfect classier (top </a:t>
            </a:r>
            <a:r>
              <a:rPr lang="en-US" sz="2400" dirty="0" smtClean="0"/>
              <a:t>left corner </a:t>
            </a:r>
            <a:r>
              <a:rPr lang="en-US" sz="2400" dirty="0"/>
              <a:t>of the plot) has superior </a:t>
            </a:r>
            <a:r>
              <a:rPr lang="en-US" sz="2400" dirty="0" smtClean="0"/>
              <a:t>classification </a:t>
            </a:r>
            <a:r>
              <a:rPr lang="en-US" sz="2400" dirty="0"/>
              <a:t>performance </a:t>
            </a:r>
            <a:r>
              <a:rPr lang="en-US" sz="2400" dirty="0" smtClean="0"/>
              <a:t>- commits </a:t>
            </a:r>
            <a:r>
              <a:rPr lang="en-US" sz="2400" dirty="0"/>
              <a:t>fewer false positives</a:t>
            </a:r>
          </a:p>
          <a:p>
            <a:r>
              <a:rPr lang="en-US" sz="2400" dirty="0"/>
              <a:t>Selection of the best model depends on the </a:t>
            </a:r>
            <a:r>
              <a:rPr lang="en-US" sz="2400" dirty="0" smtClean="0"/>
              <a:t>tradeoff </a:t>
            </a:r>
            <a:r>
              <a:rPr lang="en-US" sz="2400" dirty="0"/>
              <a:t>between </a:t>
            </a:r>
            <a:r>
              <a:rPr lang="en-US" sz="2400" dirty="0" smtClean="0"/>
              <a:t>the `costs</a:t>
            </a:r>
            <a:r>
              <a:rPr lang="en-US" sz="2400" dirty="0"/>
              <a:t>' of false positives versus false negatives.</a:t>
            </a:r>
          </a:p>
          <a:p>
            <a:pPr lvl="1"/>
            <a:r>
              <a:rPr lang="en-US" sz="2000" dirty="0"/>
              <a:t>Ensuring zero fraud even if it a small percentage of </a:t>
            </a:r>
            <a:r>
              <a:rPr lang="en-US" sz="2000" dirty="0" smtClean="0"/>
              <a:t>legal transactions </a:t>
            </a:r>
            <a:r>
              <a:rPr lang="en-US" sz="2000" dirty="0"/>
              <a:t>get </a:t>
            </a:r>
            <a:r>
              <a:rPr lang="en-US" sz="2000" dirty="0" smtClean="0"/>
              <a:t>flagged </a:t>
            </a:r>
            <a:r>
              <a:rPr lang="en-US" sz="2000" dirty="0"/>
              <a:t>as fraudulent </a:t>
            </a:r>
            <a:r>
              <a:rPr lang="en-US" sz="2000" dirty="0" smtClean="0"/>
              <a:t>-- better </a:t>
            </a:r>
            <a:r>
              <a:rPr lang="en-US" sz="2000" dirty="0"/>
              <a:t>fraud prevention</a:t>
            </a:r>
          </a:p>
          <a:p>
            <a:pPr lvl="1"/>
            <a:r>
              <a:rPr lang="en-US" sz="2000" dirty="0"/>
              <a:t>Allowing a small percentage of spam in the inbox, as long as </a:t>
            </a:r>
            <a:r>
              <a:rPr lang="en-US" sz="2000" dirty="0" smtClean="0"/>
              <a:t>no legitimate </a:t>
            </a:r>
            <a:r>
              <a:rPr lang="en-US" sz="2000" dirty="0"/>
              <a:t>emails are </a:t>
            </a:r>
            <a:r>
              <a:rPr lang="en-US" sz="2000" dirty="0" smtClean="0"/>
              <a:t>flagged </a:t>
            </a:r>
            <a:r>
              <a:rPr lang="en-US" sz="2000" dirty="0"/>
              <a:t>as spam </a:t>
            </a:r>
            <a:r>
              <a:rPr lang="en-US" sz="2000" dirty="0" smtClean="0"/>
              <a:t>--better customer experience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 smtClean="0"/>
              <a:t>References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[1] Han and </a:t>
            </a:r>
            <a:r>
              <a:rPr lang="en-US" sz="2000" dirty="0" err="1"/>
              <a:t>Kamber</a:t>
            </a:r>
            <a:r>
              <a:rPr lang="en-US" sz="2000" dirty="0"/>
              <a:t>, Data Mining: Concepts and </a:t>
            </a:r>
            <a:r>
              <a:rPr lang="en-US" sz="2000" dirty="0" smtClean="0"/>
              <a:t>Techniques, 2nd </a:t>
            </a:r>
            <a:r>
              <a:rPr lang="en-US" sz="2000" dirty="0"/>
              <a:t>Ed., Morgan Kaufmann, 2006.</a:t>
            </a:r>
          </a:p>
          <a:p>
            <a:pPr marL="0" indent="0">
              <a:buNone/>
            </a:pPr>
            <a:r>
              <a:rPr lang="en-US" sz="2000" dirty="0"/>
              <a:t>[2] Simon </a:t>
            </a:r>
            <a:r>
              <a:rPr lang="en-US" sz="2000" dirty="0" err="1"/>
              <a:t>Haykin</a:t>
            </a:r>
            <a:r>
              <a:rPr lang="en-US" sz="2000" dirty="0"/>
              <a:t>, Neural Networks and Learning Machines, </a:t>
            </a:r>
            <a:r>
              <a:rPr lang="en-US" sz="2000" dirty="0" smtClean="0"/>
              <a:t>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Ed</a:t>
            </a:r>
            <a:r>
              <a:rPr lang="en-US" sz="2000" dirty="0"/>
              <a:t>., 2008.</a:t>
            </a:r>
          </a:p>
          <a:p>
            <a:pPr marL="0" indent="0">
              <a:buNone/>
            </a:pPr>
            <a:r>
              <a:rPr lang="en-US" sz="2000" dirty="0"/>
              <a:t>[3] Lozano et. al., Classier performance evaluation </a:t>
            </a:r>
            <a:r>
              <a:rPr lang="en-US" sz="2000" dirty="0" smtClean="0"/>
              <a:t>and comparison</a:t>
            </a:r>
            <a:r>
              <a:rPr lang="en-US" sz="2000" dirty="0"/>
              <a:t>, </a:t>
            </a:r>
            <a:r>
              <a:rPr lang="en-US" sz="2000" dirty="0" err="1"/>
              <a:t>ICMLA</a:t>
            </a:r>
            <a:r>
              <a:rPr lang="en-US" sz="2000" dirty="0"/>
              <a:t> 2010,</a:t>
            </a:r>
          </a:p>
          <a:p>
            <a:pPr marL="0" indent="0">
              <a:buNone/>
            </a:pPr>
            <a:r>
              <a:rPr lang="en-US" sz="2000" dirty="0"/>
              <a:t>http://www.icmla-conference.org/icmla10/CFP </a:t>
            </a:r>
            <a:r>
              <a:rPr lang="en-US" sz="2000" dirty="0" smtClean="0"/>
              <a:t>Tutorial les/jose.pdf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[4] Bishop, Neural Networks for Pattern Recognition, </a:t>
            </a:r>
            <a:r>
              <a:rPr lang="en-US" sz="2000" dirty="0" smtClean="0"/>
              <a:t>Clarendon Press</a:t>
            </a:r>
            <a:r>
              <a:rPr lang="en-US" sz="2000" dirty="0"/>
              <a:t>, Oxford, 1995.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All </a:t>
            </a:r>
            <a:r>
              <a:rPr lang="en-US" sz="2000" dirty="0"/>
              <a:t>content and images adapted from reference 2 unless </a:t>
            </a:r>
            <a:r>
              <a:rPr lang="en-US" sz="2000" dirty="0" smtClean="0"/>
              <a:t>specified otherwise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457200" y="914400"/>
            <a:ext cx="8229600" cy="91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Introduction</a:t>
            </a:r>
            <a:endParaRPr lang="en-US" alt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676400"/>
            <a:ext cx="8229600" cy="419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Support Vector Machine (</a:t>
            </a:r>
            <a:r>
              <a:rPr lang="en-US" sz="2400" dirty="0" err="1"/>
              <a:t>SVM</a:t>
            </a:r>
            <a:r>
              <a:rPr lang="en-US" sz="2400" dirty="0"/>
              <a:t>) is a binary learning </a:t>
            </a:r>
            <a:r>
              <a:rPr lang="en-US" sz="2400" dirty="0" smtClean="0"/>
              <a:t>machine with </a:t>
            </a:r>
            <a:r>
              <a:rPr lang="en-US" sz="2400" dirty="0"/>
              <a:t>some highly elegant </a:t>
            </a:r>
            <a:r>
              <a:rPr lang="en-US" sz="2400" dirty="0" smtClean="0"/>
              <a:t>properties</a:t>
            </a:r>
          </a:p>
          <a:p>
            <a:pPr lvl="1"/>
            <a:r>
              <a:rPr lang="en-US" sz="2000" dirty="0" smtClean="0"/>
              <a:t>has </a:t>
            </a:r>
            <a:r>
              <a:rPr lang="en-US" sz="2000" dirty="0"/>
              <a:t>sound mathematical basis</a:t>
            </a:r>
          </a:p>
          <a:p>
            <a:pPr lvl="1"/>
            <a:r>
              <a:rPr lang="en-US" sz="2000" dirty="0"/>
              <a:t>very successful real world applications</a:t>
            </a:r>
          </a:p>
          <a:p>
            <a:pPr lvl="1"/>
            <a:r>
              <a:rPr lang="en-US" sz="2000" dirty="0"/>
              <a:t>most popularly used algorithm for text processing</a:t>
            </a:r>
          </a:p>
          <a:p>
            <a:r>
              <a:rPr lang="en-US" sz="2400" dirty="0" err="1"/>
              <a:t>SVMs</a:t>
            </a:r>
            <a:r>
              <a:rPr lang="en-US" sz="2400" dirty="0"/>
              <a:t> have some inherent advantages over </a:t>
            </a:r>
            <a:r>
              <a:rPr lang="en-US" sz="2400" dirty="0" err="1"/>
              <a:t>MLPs</a:t>
            </a:r>
            <a:r>
              <a:rPr lang="en-US" sz="2400" dirty="0"/>
              <a:t> trained </a:t>
            </a:r>
            <a:r>
              <a:rPr lang="en-US" sz="2400" dirty="0" smtClean="0"/>
              <a:t>with </a:t>
            </a:r>
            <a:r>
              <a:rPr lang="en-US" sz="2400" dirty="0" err="1" smtClean="0"/>
              <a:t>backpropagation</a:t>
            </a:r>
            <a:endParaRPr lang="en-US" sz="2400" dirty="0"/>
          </a:p>
          <a:p>
            <a:pPr lvl="1"/>
            <a:r>
              <a:rPr lang="en-US" sz="2000" dirty="0"/>
              <a:t>Search for the optimal solution; not a greedy search</a:t>
            </a:r>
          </a:p>
          <a:p>
            <a:pPr lvl="1"/>
            <a:r>
              <a:rPr lang="en-US" sz="2000" dirty="0"/>
              <a:t>Do not get stuck in local minima</a:t>
            </a:r>
          </a:p>
          <a:p>
            <a:pPr lvl="1"/>
            <a:r>
              <a:rPr lang="en-US" sz="2000" dirty="0"/>
              <a:t>Do not </a:t>
            </a:r>
            <a:r>
              <a:rPr lang="en-US" sz="2000" dirty="0" smtClean="0"/>
              <a:t>suffer </a:t>
            </a:r>
            <a:r>
              <a:rPr lang="en-US" sz="2000" dirty="0"/>
              <a:t>from the curse of dimensionality</a:t>
            </a:r>
            <a:endParaRPr lang="en-US" altLang="en-US" sz="2000" dirty="0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E00D835F-30DC-4E13-9C22-7C19A4C533F3}" type="slidenum">
              <a:rPr lang="en-US" altLang="en-US" smtClean="0"/>
              <a:pPr eaLnBrk="1" hangingPunct="1"/>
              <a:t>36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32640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362200"/>
            <a:ext cx="8153400" cy="1600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Ideas Behind </a:t>
            </a:r>
            <a:r>
              <a:rPr lang="en-US" dirty="0" err="1"/>
              <a:t>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Idea</a:t>
            </a:r>
          </a:p>
          <a:p>
            <a:pPr marL="0" indent="0">
              <a:buNone/>
            </a:pPr>
            <a:r>
              <a:rPr lang="en-US" sz="2400" dirty="0"/>
              <a:t>Given a linearly separable training sample, the </a:t>
            </a:r>
            <a:r>
              <a:rPr lang="en-US" sz="2400" dirty="0" err="1"/>
              <a:t>SVM</a:t>
            </a:r>
            <a:r>
              <a:rPr lang="en-US" sz="2400" dirty="0"/>
              <a:t> constructs </a:t>
            </a:r>
            <a:r>
              <a:rPr lang="en-US" sz="2400" dirty="0" smtClean="0"/>
              <a:t>a separating </a:t>
            </a:r>
            <a:r>
              <a:rPr lang="en-US" sz="2400" dirty="0" err="1"/>
              <a:t>hyperplane</a:t>
            </a:r>
            <a:r>
              <a:rPr lang="en-US" sz="2400" dirty="0"/>
              <a:t> as a decision surface where the margin </a:t>
            </a:r>
            <a:r>
              <a:rPr lang="en-US" sz="2400" dirty="0" smtClean="0"/>
              <a:t>of separation </a:t>
            </a:r>
            <a:r>
              <a:rPr lang="en-US" sz="2400" dirty="0"/>
              <a:t>between positive and negative examples is maximized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/>
              <a:t>This basic idea can be extended to non-separable patterns </a:t>
            </a:r>
            <a:r>
              <a:rPr lang="en-US" sz="2400" dirty="0" smtClean="0"/>
              <a:t>by mapping </a:t>
            </a:r>
            <a:r>
              <a:rPr lang="en-US" sz="2400" dirty="0"/>
              <a:t>the original data into a new space.</a:t>
            </a:r>
          </a:p>
          <a:p>
            <a:r>
              <a:rPr lang="en-US" sz="2400" dirty="0"/>
              <a:t>Support vectors are data points extracted by the </a:t>
            </a:r>
            <a:r>
              <a:rPr lang="en-US" sz="2400" dirty="0" smtClean="0"/>
              <a:t>learning algorithm </a:t>
            </a:r>
            <a:r>
              <a:rPr lang="en-US" sz="2400" dirty="0"/>
              <a:t>from the training sample itself.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89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2800" b="1" dirty="0"/>
              <a:t>Recap: Separating </a:t>
            </a:r>
            <a:r>
              <a:rPr lang="en-US" sz="2800" b="1" dirty="0" err="1"/>
              <a:t>Hyperplane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5665"/>
            <a:ext cx="77724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644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Optimal </a:t>
            </a:r>
            <a:r>
              <a:rPr lang="en-US" sz="3200" b="1" dirty="0" err="1"/>
              <a:t>Hyperplane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4953000" cy="4343399"/>
          </a:xfrm>
        </p:spPr>
        <p:txBody>
          <a:bodyPr/>
          <a:lstStyle/>
          <a:p>
            <a:r>
              <a:rPr lang="en-US" sz="2000" dirty="0" err="1"/>
              <a:t>SVMs</a:t>
            </a:r>
            <a:r>
              <a:rPr lang="en-US" sz="2000" dirty="0"/>
              <a:t> </a:t>
            </a:r>
            <a:r>
              <a:rPr lang="en-US" sz="2000" dirty="0" smtClean="0"/>
              <a:t>find </a:t>
            </a:r>
            <a:r>
              <a:rPr lang="en-US" sz="2000" dirty="0"/>
              <a:t>the optimal </a:t>
            </a:r>
            <a:r>
              <a:rPr lang="en-US" sz="2000" dirty="0" smtClean="0"/>
              <a:t>separating </a:t>
            </a:r>
            <a:r>
              <a:rPr lang="en-US" sz="2000" dirty="0" err="1" smtClean="0"/>
              <a:t>hyperplane</a:t>
            </a:r>
            <a:endParaRPr lang="en-US" sz="2000" dirty="0"/>
          </a:p>
          <a:p>
            <a:r>
              <a:rPr lang="en-US" sz="2000" dirty="0"/>
              <a:t>How should optimality be determined?</a:t>
            </a:r>
          </a:p>
          <a:p>
            <a:r>
              <a:rPr lang="en-US" sz="2000" dirty="0"/>
              <a:t>Can use distance from the data points as </a:t>
            </a:r>
            <a:r>
              <a:rPr lang="en-US" sz="2000" dirty="0" smtClean="0"/>
              <a:t>a measure</a:t>
            </a:r>
            <a:endParaRPr lang="en-US" sz="2000" dirty="0"/>
          </a:p>
          <a:p>
            <a:r>
              <a:rPr lang="en-US" sz="2000" dirty="0"/>
              <a:t>Which points should </a:t>
            </a:r>
            <a:r>
              <a:rPr lang="en-US" sz="2000" dirty="0" smtClean="0"/>
              <a:t>affect </a:t>
            </a:r>
            <a:r>
              <a:rPr lang="en-US" sz="2000" dirty="0"/>
              <a:t>optimality?</a:t>
            </a:r>
          </a:p>
          <a:p>
            <a:pPr lvl="1"/>
            <a:r>
              <a:rPr lang="en-US" sz="2000" dirty="0"/>
              <a:t>All points in a class: Linear </a:t>
            </a:r>
            <a:r>
              <a:rPr lang="en-US" sz="2000" dirty="0" smtClean="0"/>
              <a:t>regression, Naive </a:t>
            </a:r>
            <a:r>
              <a:rPr lang="en-US" sz="2000" dirty="0"/>
              <a:t>Bayes</a:t>
            </a:r>
          </a:p>
          <a:p>
            <a:pPr lvl="1"/>
            <a:r>
              <a:rPr lang="en-US" sz="2000" dirty="0"/>
              <a:t>Only the points closest to the </a:t>
            </a:r>
            <a:r>
              <a:rPr lang="en-US" sz="2000" dirty="0" smtClean="0"/>
              <a:t>decision boundary </a:t>
            </a:r>
            <a:r>
              <a:rPr lang="en-US" sz="2000" dirty="0"/>
              <a:t>which are hardest to </a:t>
            </a:r>
            <a:r>
              <a:rPr lang="en-US" sz="2000" dirty="0" smtClean="0"/>
              <a:t>classify: Support </a:t>
            </a:r>
            <a:r>
              <a:rPr lang="en-US" sz="2000" dirty="0"/>
              <a:t>vector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24000"/>
            <a:ext cx="2864416" cy="404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15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8"/>
            <a:ext cx="8229600" cy="1371602"/>
          </a:xfrm>
        </p:spPr>
        <p:txBody>
          <a:bodyPr/>
          <a:lstStyle/>
          <a:p>
            <a:r>
              <a:rPr lang="en-US" sz="3600" dirty="0" smtClean="0"/>
              <a:t>Project Status Presentation Template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Title</a:t>
            </a:r>
          </a:p>
          <a:p>
            <a:r>
              <a:rPr lang="en-US" dirty="0" smtClean="0"/>
              <a:t>Description of engineering problem to be solved by Neural Network (one slide)</a:t>
            </a:r>
          </a:p>
          <a:p>
            <a:r>
              <a:rPr lang="en-US" dirty="0" smtClean="0"/>
              <a:t>What methods are currently being used? ( one slide)</a:t>
            </a:r>
          </a:p>
          <a:p>
            <a:r>
              <a:rPr lang="en-US" dirty="0" smtClean="0"/>
              <a:t>What will be impact of problem solution success? (one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3245CB-A288-486E-B5E6-1BEF6BDBCCE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1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2800" b="1" dirty="0"/>
              <a:t>Optimal </a:t>
            </a:r>
            <a:r>
              <a:rPr lang="en-US" sz="2800" b="1" dirty="0" err="1"/>
              <a:t>Hyperplane</a:t>
            </a:r>
            <a:r>
              <a:rPr lang="en-US" sz="2800" b="1" dirty="0"/>
              <a:t> for Linearly Separable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426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2"/>
            <a:ext cx="83058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614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Illustration of the Optimal </a:t>
            </a:r>
            <a:r>
              <a:rPr lang="en-US" sz="3200" dirty="0" err="1"/>
              <a:t>Hyperplane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1"/>
                <a:ext cx="8229600" cy="4343399"/>
              </a:xfrm>
            </p:spPr>
            <p:txBody>
              <a:bodyPr/>
              <a:lstStyle/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Support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Vectors</a:t>
                </a:r>
                <a:r>
                  <a:rPr lang="en-US" sz="2400" dirty="0"/>
                  <a:t>: input points closest to the separating </a:t>
                </a:r>
                <a:r>
                  <a:rPr lang="en-US" sz="2400" dirty="0" err="1"/>
                  <a:t>hyperplane</a:t>
                </a:r>
                <a:endParaRPr lang="en-US" sz="2400" dirty="0"/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Margin of Separation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𝜌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: distance between the separating </a:t>
                </a:r>
                <a:r>
                  <a:rPr lang="en-US" sz="2400" dirty="0" err="1" smtClean="0"/>
                  <a:t>hyperplane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and </a:t>
                </a:r>
                <a:r>
                  <a:rPr lang="en-US" sz="2400" dirty="0"/>
                  <a:t>the closest input point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1"/>
                <a:ext cx="8229600" cy="4343399"/>
              </a:xfrm>
              <a:blipFill rotWithShape="1">
                <a:blip r:embed="rId2"/>
                <a:stretch>
                  <a:fillRect l="-963" b="-1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5105400" cy="278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70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457202"/>
          </a:xfrm>
        </p:spPr>
        <p:txBody>
          <a:bodyPr/>
          <a:lstStyle/>
          <a:p>
            <a:r>
              <a:rPr lang="en-US" sz="2800" b="1" dirty="0"/>
              <a:t>Distance to the Optimal </a:t>
            </a:r>
            <a:r>
              <a:rPr lang="en-US" sz="2800" b="1" dirty="0" err="1"/>
              <a:t>Hyperplane</a:t>
            </a:r>
            <a:r>
              <a:rPr lang="en-US" sz="2800" b="1" dirty="0"/>
              <a:t> 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1"/>
            <a:ext cx="6019800" cy="439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483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Distance to the Optimal </a:t>
            </a:r>
            <a:r>
              <a:rPr lang="en-US" sz="3200" b="1" dirty="0" err="1"/>
              <a:t>Hyperplane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696200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61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Optimal </a:t>
            </a:r>
            <a:r>
              <a:rPr lang="en-US" sz="3200" b="1" dirty="0" err="1"/>
              <a:t>Hyperplane</a:t>
            </a:r>
            <a:r>
              <a:rPr lang="en-US" sz="3200" b="1" dirty="0"/>
              <a:t> and Support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4" y="1600200"/>
            <a:ext cx="7848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37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2800" b="1" dirty="0"/>
              <a:t>Optimal </a:t>
            </a:r>
            <a:r>
              <a:rPr lang="en-US" sz="2800" b="1" dirty="0" err="1"/>
              <a:t>Hyperplane</a:t>
            </a:r>
            <a:r>
              <a:rPr lang="en-US" sz="2800" b="1" dirty="0"/>
              <a:t> and Support Vectors contd.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83660"/>
            <a:ext cx="79248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865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dirty="0" smtClean="0"/>
              <a:t>Constrained Optimization Problem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/>
              <a:t>SVM</a:t>
            </a:r>
            <a:r>
              <a:rPr lang="en-US" sz="2800" dirty="0"/>
              <a:t> solutions are formulated as convex optimization problems. </a:t>
            </a:r>
            <a:r>
              <a:rPr lang="en-US" sz="2800" dirty="0" smtClean="0"/>
              <a:t>The four </a:t>
            </a:r>
            <a:r>
              <a:rPr lang="en-US" sz="2800" dirty="0"/>
              <a:t>major steps of the formulation are,</a:t>
            </a:r>
          </a:p>
          <a:p>
            <a:pPr lvl="1"/>
            <a:r>
              <a:rPr lang="en-US" sz="2400" dirty="0" smtClean="0"/>
              <a:t>Define </a:t>
            </a:r>
            <a:r>
              <a:rPr lang="en-US" sz="2400" dirty="0"/>
              <a:t>the problem of </a:t>
            </a:r>
            <a:r>
              <a:rPr lang="en-US" sz="2400" dirty="0" smtClean="0"/>
              <a:t>finding </a:t>
            </a:r>
            <a:r>
              <a:rPr lang="en-US" sz="2400" dirty="0"/>
              <a:t>the optimal </a:t>
            </a:r>
            <a:r>
              <a:rPr lang="en-US" sz="2400" dirty="0" err="1"/>
              <a:t>hyperplane</a:t>
            </a:r>
            <a:r>
              <a:rPr lang="en-US" sz="2400" dirty="0"/>
              <a:t> as </a:t>
            </a:r>
            <a:r>
              <a:rPr lang="en-US" sz="2400" dirty="0" smtClean="0"/>
              <a:t>a constrained </a:t>
            </a:r>
            <a:r>
              <a:rPr lang="en-US" sz="2400" dirty="0"/>
              <a:t>optimization problem in weight space.</a:t>
            </a:r>
          </a:p>
          <a:p>
            <a:pPr lvl="1"/>
            <a:r>
              <a:rPr lang="en-US" sz="2400" dirty="0"/>
              <a:t>Construct the </a:t>
            </a:r>
            <a:r>
              <a:rPr lang="en-US" sz="2400" dirty="0" err="1"/>
              <a:t>Lagrangian</a:t>
            </a:r>
            <a:r>
              <a:rPr lang="en-US" sz="2400" dirty="0"/>
              <a:t> function of the optimization problem.</a:t>
            </a:r>
          </a:p>
          <a:p>
            <a:pPr lvl="1"/>
            <a:r>
              <a:rPr lang="en-US" sz="2400" dirty="0"/>
              <a:t>Derive conditions for optimality.</a:t>
            </a:r>
          </a:p>
          <a:p>
            <a:pPr lvl="1"/>
            <a:r>
              <a:rPr lang="en-US" sz="2400" dirty="0"/>
              <a:t>Solve the optimization problem using the method of </a:t>
            </a:r>
            <a:r>
              <a:rPr lang="en-US" sz="2400" dirty="0" smtClean="0"/>
              <a:t>Lagrange multipliers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1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85802"/>
          </a:xfrm>
        </p:spPr>
        <p:txBody>
          <a:bodyPr/>
          <a:lstStyle/>
          <a:p>
            <a:r>
              <a:rPr lang="en-US" sz="3600" b="1" dirty="0"/>
              <a:t>Constrained Optimization Problem contd.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1"/>
            <a:ext cx="7924800" cy="419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51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85802"/>
          </a:xfrm>
        </p:spPr>
        <p:txBody>
          <a:bodyPr/>
          <a:lstStyle/>
          <a:p>
            <a:r>
              <a:rPr lang="en-US" sz="3600" dirty="0"/>
              <a:t>Method of 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Turn a constrained optimization problem into and </a:t>
            </a:r>
            <a:r>
              <a:rPr lang="en-US" sz="2000" dirty="0" smtClean="0">
                <a:solidFill>
                  <a:srgbClr val="FF0000"/>
                </a:solidFill>
              </a:rPr>
              <a:t>unconstrained optimization </a:t>
            </a:r>
            <a:r>
              <a:rPr lang="en-US" sz="2000" dirty="0">
                <a:solidFill>
                  <a:srgbClr val="FF0000"/>
                </a:solidFill>
              </a:rPr>
              <a:t>problem by absorbing the constraints into the </a:t>
            </a:r>
            <a:r>
              <a:rPr lang="en-US" sz="2000" dirty="0" smtClean="0">
                <a:solidFill>
                  <a:srgbClr val="FF0000"/>
                </a:solidFill>
              </a:rPr>
              <a:t>cost function</a:t>
            </a:r>
            <a:r>
              <a:rPr lang="en-US" sz="2000" dirty="0">
                <a:solidFill>
                  <a:srgbClr val="FF0000"/>
                </a:solidFill>
              </a:rPr>
              <a:t>, weighted by the Lagrange multipliers.</a:t>
            </a:r>
          </a:p>
          <a:p>
            <a:pPr marL="0" indent="0">
              <a:buNone/>
            </a:pPr>
            <a:r>
              <a:rPr lang="en-US" sz="2000" dirty="0"/>
              <a:t>Example: Adapted from </a:t>
            </a:r>
            <a:r>
              <a:rPr lang="en-US" sz="2000" dirty="0" err="1"/>
              <a:t>Ravindran</a:t>
            </a:r>
            <a:r>
              <a:rPr lang="en-US" sz="2000" dirty="0"/>
              <a:t> et. al., Engineering </a:t>
            </a:r>
            <a:r>
              <a:rPr lang="en-US" sz="2000" dirty="0" smtClean="0"/>
              <a:t>Optimization: Methods </a:t>
            </a:r>
            <a:r>
              <a:rPr lang="en-US" sz="2000" dirty="0"/>
              <a:t>and Applications, Wiley, 2006, pp. 221-222)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8" y="3657600"/>
            <a:ext cx="8041341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07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Lagrange Multipliers contd.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59511"/>
            <a:ext cx="7924800" cy="42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430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8"/>
            <a:ext cx="8229600" cy="1371602"/>
          </a:xfrm>
        </p:spPr>
        <p:txBody>
          <a:bodyPr/>
          <a:lstStyle/>
          <a:p>
            <a:r>
              <a:rPr lang="en-US" sz="3600" dirty="0" smtClean="0"/>
              <a:t>Project Status Presentation Template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419601"/>
          </a:xfrm>
        </p:spPr>
        <p:txBody>
          <a:bodyPr/>
          <a:lstStyle/>
          <a:p>
            <a:r>
              <a:rPr lang="en-US" dirty="0" smtClean="0"/>
              <a:t>Data  structure to be used in solving the engineering problem (one slide)</a:t>
            </a:r>
          </a:p>
          <a:p>
            <a:r>
              <a:rPr lang="en-US" dirty="0" smtClean="0"/>
              <a:t> Input data representation and possible pre-processing (one slide)</a:t>
            </a:r>
          </a:p>
          <a:p>
            <a:r>
              <a:rPr lang="en-US" dirty="0" smtClean="0"/>
              <a:t>Out put data representation and possible post processing (one slide)</a:t>
            </a:r>
          </a:p>
          <a:p>
            <a:r>
              <a:rPr lang="en-US" dirty="0" smtClean="0"/>
              <a:t>Possible neural network architectures to be used and why they are selected? (one slide)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3245CB-A288-486E-B5E6-1BEF6BDBCCE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Constructing the </a:t>
            </a:r>
            <a:r>
              <a:rPr lang="en-US" sz="3200" dirty="0" err="1"/>
              <a:t>Lagrangian</a:t>
            </a:r>
            <a:r>
              <a:rPr lang="en-US" sz="3200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9" y="1752600"/>
            <a:ext cx="8077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645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of Optimality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30400"/>
            <a:ext cx="77724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77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dirty="0"/>
              <a:t>Conditions for Optimality contd.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9" y="1600200"/>
            <a:ext cx="74676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906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dirty="0"/>
              <a:t>Postulating the Dual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0" y="1479211"/>
            <a:ext cx="7620000" cy="431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644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85802"/>
          </a:xfrm>
        </p:spPr>
        <p:txBody>
          <a:bodyPr/>
          <a:lstStyle/>
          <a:p>
            <a:r>
              <a:rPr lang="en-US" sz="3600" dirty="0"/>
              <a:t>Postulating the Dual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696200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492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Stating the Dual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89729"/>
            <a:ext cx="7848600" cy="403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115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dirty="0"/>
              <a:t>Solution to the Optimization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1"/>
            <a:ext cx="7772400" cy="441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7326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 err="1"/>
              <a:t>SVM</a:t>
            </a:r>
            <a:r>
              <a:rPr lang="en-US" sz="3600" b="1" dirty="0"/>
              <a:t> for </a:t>
            </a:r>
            <a:r>
              <a:rPr lang="en-US" sz="3600" b="1" dirty="0" smtClean="0"/>
              <a:t>Non-separable </a:t>
            </a:r>
            <a:r>
              <a:rPr lang="en-US" sz="3600" b="1" dirty="0"/>
              <a:t>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91000"/>
          </a:xfrm>
        </p:spPr>
        <p:txBody>
          <a:bodyPr/>
          <a:lstStyle/>
          <a:p>
            <a:r>
              <a:rPr lang="en-US" sz="2800" dirty="0"/>
              <a:t>For </a:t>
            </a:r>
            <a:r>
              <a:rPr lang="en-US" sz="2800" dirty="0" err="1"/>
              <a:t>nonseparable</a:t>
            </a:r>
            <a:r>
              <a:rPr lang="en-US" sz="2800" dirty="0"/>
              <a:t> patterns, it is not possible to construct </a:t>
            </a:r>
            <a:r>
              <a:rPr lang="en-US" sz="2800" dirty="0" smtClean="0"/>
              <a:t>a </a:t>
            </a:r>
            <a:r>
              <a:rPr lang="en-US" sz="2800" dirty="0" err="1" smtClean="0"/>
              <a:t>hyperplane</a:t>
            </a:r>
            <a:r>
              <a:rPr lang="en-US" sz="2800" dirty="0" smtClean="0"/>
              <a:t> </a:t>
            </a:r>
            <a:r>
              <a:rPr lang="en-US" sz="2800" dirty="0"/>
              <a:t>without </a:t>
            </a:r>
            <a:r>
              <a:rPr lang="en-US" sz="2800" dirty="0" smtClean="0"/>
              <a:t>classification </a:t>
            </a:r>
            <a:r>
              <a:rPr lang="en-US" sz="2800" dirty="0"/>
              <a:t>errors.</a:t>
            </a:r>
          </a:p>
          <a:p>
            <a:pPr lvl="1"/>
            <a:r>
              <a:rPr lang="en-US" sz="2400" dirty="0"/>
              <a:t>Objective is to minimize the probability of </a:t>
            </a:r>
            <a:r>
              <a:rPr lang="en-US" sz="2400" dirty="0" smtClean="0"/>
              <a:t>classification </a:t>
            </a:r>
            <a:r>
              <a:rPr lang="en-US" sz="2400" dirty="0"/>
              <a:t>errors.</a:t>
            </a:r>
          </a:p>
          <a:p>
            <a:r>
              <a:rPr lang="en-US" sz="2800" dirty="0"/>
              <a:t>Use Cover's theorem to construct a nonlinear mapping of </a:t>
            </a:r>
            <a:r>
              <a:rPr lang="en-US" sz="2800" dirty="0" smtClean="0"/>
              <a:t>an input </a:t>
            </a:r>
            <a:r>
              <a:rPr lang="en-US" sz="2800" dirty="0"/>
              <a:t>vector to a high-dimensional feature space</a:t>
            </a:r>
          </a:p>
          <a:p>
            <a:r>
              <a:rPr lang="en-US" sz="2800" dirty="0"/>
              <a:t>Construct an optimal </a:t>
            </a:r>
            <a:r>
              <a:rPr lang="en-US" sz="2800" dirty="0" err="1"/>
              <a:t>hyperplane</a:t>
            </a:r>
            <a:r>
              <a:rPr lang="en-US" sz="2800" dirty="0"/>
              <a:t> for separating the </a:t>
            </a:r>
            <a:r>
              <a:rPr lang="en-US" sz="2800" dirty="0" smtClean="0"/>
              <a:t>features identified </a:t>
            </a:r>
            <a:r>
              <a:rPr lang="en-US" sz="2800" dirty="0"/>
              <a:t>by the nonlinear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dirty="0"/>
              <a:t>Soft-margin </a:t>
            </a:r>
            <a:r>
              <a:rPr lang="en-US" sz="3600" dirty="0" smtClean="0"/>
              <a:t>Classification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82" y="1600200"/>
            <a:ext cx="7748430" cy="40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3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dirty="0"/>
              <a:t>Soft Margin of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19100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>
                  <a:buAutoNum type="alphaLcParenBoth"/>
                </a:pPr>
                <a:r>
                  <a:rPr lang="en-US" sz="1800" dirty="0" smtClean="0"/>
                  <a:t>Data </a:t>
                </a:r>
                <a:r>
                  <a:rPr lang="en-US" sz="1800" dirty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(belonging to class C1, represented by a </a:t>
                </a:r>
                <a:r>
                  <a:rPr lang="en-US" sz="1800" dirty="0" smtClean="0"/>
                  <a:t>small square</a:t>
                </a:r>
                <a:r>
                  <a:rPr lang="en-US" sz="1800" dirty="0"/>
                  <a:t>) falls inside the region of separation, but on the correct side </a:t>
                </a:r>
                <a:r>
                  <a:rPr lang="en-US" sz="1800" dirty="0" smtClean="0"/>
                  <a:t>of the </a:t>
                </a:r>
                <a:r>
                  <a:rPr lang="en-US" sz="1800" dirty="0"/>
                  <a:t>decision surface</a:t>
                </a:r>
                <a:r>
                  <a:rPr lang="en-US" sz="1800" dirty="0" smtClean="0"/>
                  <a:t>.</a:t>
                </a:r>
              </a:p>
              <a:p>
                <a:pPr>
                  <a:buAutoNum type="alphaLcParenBoth"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(b)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/>
                  <a:t>(belonging to class C2, represented by a </a:t>
                </a:r>
                <a:r>
                  <a:rPr lang="en-US" sz="1800" dirty="0" smtClean="0"/>
                  <a:t>small circle</a:t>
                </a:r>
                <a:r>
                  <a:rPr lang="en-US" sz="1800" dirty="0"/>
                  <a:t>) falls on the wrong side of the decision surface.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191000"/>
              </a:xfrm>
              <a:blipFill rotWithShape="1">
                <a:blip r:embed="rId2"/>
                <a:stretch>
                  <a:fillRect l="-593" b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59860"/>
            <a:ext cx="5598459" cy="25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8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8"/>
            <a:ext cx="8229600" cy="1371602"/>
          </a:xfrm>
        </p:spPr>
        <p:txBody>
          <a:bodyPr/>
          <a:lstStyle/>
          <a:p>
            <a:r>
              <a:rPr lang="en-US" sz="3600" dirty="0" smtClean="0"/>
              <a:t>Project Status Presentation Template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419601"/>
          </a:xfrm>
        </p:spPr>
        <p:txBody>
          <a:bodyPr/>
          <a:lstStyle/>
          <a:p>
            <a:r>
              <a:rPr lang="en-US" dirty="0" smtClean="0"/>
              <a:t>Schematic representation of the solution architecture proposed (one slide) </a:t>
            </a:r>
            <a:r>
              <a:rPr lang="en-US" sz="2000" dirty="0" smtClean="0"/>
              <a:t>( It is possible for you to use more than one neural network or collection of neural networks for solving your problem)</a:t>
            </a:r>
          </a:p>
          <a:p>
            <a:r>
              <a:rPr lang="en-US" dirty="0" smtClean="0"/>
              <a:t>Input and output data statistics (one slide)</a:t>
            </a:r>
          </a:p>
          <a:p>
            <a:pPr lvl="1"/>
            <a:r>
              <a:rPr lang="en-US" sz="1600" dirty="0" smtClean="0"/>
              <a:t>Number of data points</a:t>
            </a:r>
          </a:p>
          <a:p>
            <a:pPr lvl="1"/>
            <a:r>
              <a:rPr lang="en-US" sz="1600" dirty="0" smtClean="0"/>
              <a:t>Training data size</a:t>
            </a:r>
          </a:p>
          <a:p>
            <a:pPr lvl="1"/>
            <a:r>
              <a:rPr lang="en-US" sz="1600" dirty="0" smtClean="0"/>
              <a:t>Testing data size</a:t>
            </a:r>
          </a:p>
          <a:p>
            <a:pPr lvl="1"/>
            <a:r>
              <a:rPr lang="en-US" sz="1600" dirty="0" smtClean="0"/>
              <a:t>Validation data size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Type of data normalization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3245CB-A288-486E-B5E6-1BEF6BDBCCE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58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dirty="0"/>
              <a:t>Primal Problem for </a:t>
            </a:r>
            <a:r>
              <a:rPr lang="en-US" sz="3600" dirty="0" err="1"/>
              <a:t>Nonseparable</a:t>
            </a:r>
            <a:r>
              <a:rPr lang="en-US" sz="3600" dirty="0"/>
              <a:t>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06072"/>
            <a:ext cx="8077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589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Dual Problem for </a:t>
            </a:r>
            <a:r>
              <a:rPr lang="en-US" sz="3200" dirty="0" smtClean="0"/>
              <a:t>Non-separable </a:t>
            </a:r>
            <a:r>
              <a:rPr lang="en-US" sz="3200" dirty="0"/>
              <a:t>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1" y="1600200"/>
            <a:ext cx="835309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8833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the </a:t>
            </a:r>
            <a:r>
              <a:rPr lang="en-US" dirty="0" err="1"/>
              <a:t>Nonseparable</a:t>
            </a:r>
            <a:r>
              <a:rPr lang="en-US" dirty="0"/>
              <a:t>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696200" cy="297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842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Underlying Philosophy of </a:t>
            </a:r>
            <a:r>
              <a:rPr lang="en-US" sz="2800" dirty="0" err="1"/>
              <a:t>SVM</a:t>
            </a:r>
            <a:r>
              <a:rPr lang="en-US" sz="2800" dirty="0"/>
              <a:t> for Pattern</a:t>
            </a:r>
            <a:br>
              <a:rPr lang="en-US" sz="2800" dirty="0"/>
            </a:br>
            <a:r>
              <a:rPr lang="en-US" sz="2800" dirty="0" smtClean="0"/>
              <a:t>Classification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 smtClean="0"/>
              <a:t>SVM</a:t>
            </a:r>
            <a:r>
              <a:rPr lang="en-US" sz="1800" dirty="0" smtClean="0"/>
              <a:t> </a:t>
            </a:r>
            <a:r>
              <a:rPr lang="en-US" sz="1800" dirty="0"/>
              <a:t>operation hinges on two mathematical operations:</a:t>
            </a:r>
          </a:p>
          <a:p>
            <a:pPr marL="0" indent="0">
              <a:buNone/>
            </a:pP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) Nonlinear mapping from the input space to a </a:t>
            </a:r>
            <a:r>
              <a:rPr lang="en-US" sz="1800" dirty="0" smtClean="0"/>
              <a:t>high-dimensional feature </a:t>
            </a:r>
            <a:r>
              <a:rPr lang="en-US" sz="1800" dirty="0"/>
              <a:t>space.</a:t>
            </a:r>
          </a:p>
          <a:p>
            <a:pPr marL="0" indent="0">
              <a:buNone/>
            </a:pPr>
            <a:r>
              <a:rPr lang="en-US" sz="1800" dirty="0"/>
              <a:t>(ii) Construction of a </a:t>
            </a:r>
            <a:r>
              <a:rPr lang="en-US" sz="1800" dirty="0" err="1"/>
              <a:t>hyperplane</a:t>
            </a:r>
            <a:r>
              <a:rPr lang="en-US" sz="1800" dirty="0"/>
              <a:t> for separating the features </a:t>
            </a:r>
            <a:r>
              <a:rPr lang="en-US" sz="1800" dirty="0" smtClean="0"/>
              <a:t>into classes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01905"/>
            <a:ext cx="6096000" cy="261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789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85802"/>
          </a:xfrm>
        </p:spPr>
        <p:txBody>
          <a:bodyPr/>
          <a:lstStyle/>
          <a:p>
            <a:r>
              <a:rPr lang="en-US" sz="3200" b="1" dirty="0"/>
              <a:t>Determining the Size of the Hidden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features in the hidden space is determine by </a:t>
            </a:r>
            <a:r>
              <a:rPr lang="en-US" sz="2400" dirty="0" smtClean="0"/>
              <a:t>the number </a:t>
            </a:r>
            <a:r>
              <a:rPr lang="en-US" sz="2400" dirty="0"/>
              <a:t>of support vectors.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Thus, </a:t>
            </a:r>
            <a:r>
              <a:rPr lang="en-US" sz="2400" dirty="0" err="1"/>
              <a:t>SVMs</a:t>
            </a:r>
            <a:r>
              <a:rPr lang="en-US" sz="2400" dirty="0"/>
              <a:t> provide an analytical method </a:t>
            </a:r>
            <a:r>
              <a:rPr lang="en-US" sz="2400" dirty="0" smtClean="0"/>
              <a:t>for finding </a:t>
            </a:r>
            <a:r>
              <a:rPr lang="en-US" sz="2400" dirty="0"/>
              <a:t>the optimal </a:t>
            </a:r>
            <a:r>
              <a:rPr lang="en-US" sz="2400" dirty="0" smtClean="0"/>
              <a:t>size of </a:t>
            </a:r>
            <a:r>
              <a:rPr lang="en-US" sz="2400" dirty="0"/>
              <a:t>the hidden space, or the optimal number of hidden neurons.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This is a </a:t>
            </a:r>
            <a:r>
              <a:rPr lang="en-US" sz="2400" dirty="0" smtClean="0"/>
              <a:t>significant </a:t>
            </a:r>
            <a:r>
              <a:rPr lang="en-US" sz="2400" dirty="0"/>
              <a:t>improvement over </a:t>
            </a:r>
            <a:r>
              <a:rPr lang="en-US" sz="2400" dirty="0" err="1"/>
              <a:t>MLPs</a:t>
            </a:r>
            <a:r>
              <a:rPr lang="en-US" sz="2400" dirty="0"/>
              <a:t> trained </a:t>
            </a:r>
            <a:r>
              <a:rPr lang="en-US" sz="2400" dirty="0" smtClean="0"/>
              <a:t>with </a:t>
            </a:r>
            <a:r>
              <a:rPr lang="en-US" sz="2400" dirty="0" err="1" smtClean="0"/>
              <a:t>backpropagation</a:t>
            </a:r>
            <a:r>
              <a:rPr lang="en-US" sz="2400" dirty="0" smtClean="0"/>
              <a:t> </a:t>
            </a:r>
            <a:r>
              <a:rPr lang="en-US" sz="2400" dirty="0"/>
              <a:t>and Radial-basis function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Optimality of the </a:t>
            </a:r>
            <a:r>
              <a:rPr lang="en-US" sz="2400" dirty="0" smtClean="0"/>
              <a:t>classification </a:t>
            </a:r>
            <a:r>
              <a:rPr lang="en-US" sz="2400" dirty="0"/>
              <a:t>task is assured!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94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200" dirty="0"/>
              <a:t>SVM as a Kernel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56766"/>
            <a:ext cx="76962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4339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Inner-product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1576"/>
            <a:ext cx="7772400" cy="409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950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609602"/>
          </a:xfrm>
        </p:spPr>
        <p:txBody>
          <a:bodyPr/>
          <a:lstStyle/>
          <a:p>
            <a:r>
              <a:rPr lang="en-US" sz="3600" b="1" dirty="0"/>
              <a:t>The 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1"/>
                <a:ext cx="8229600" cy="426719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smtClean="0"/>
                  <a:t>Some important observations: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1. </a:t>
                </a:r>
                <a:r>
                  <a:rPr lang="en-US" sz="2400" dirty="0"/>
                  <a:t>We don't need to explicitly calculate the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.</m:t>
                    </m:r>
                    <m:r>
                      <a:rPr lang="en-US" sz="2400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Specifying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𝑘𝑒𝑟𝑛𝑒𝑙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𝑥</m:t>
                    </m:r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 smtClean="0"/>
                  <a:t>sufficient </a:t>
                </a:r>
                <a:r>
                  <a:rPr lang="en-US" sz="2400" dirty="0"/>
                  <a:t>for pattern </a:t>
                </a:r>
                <a:r>
                  <a:rPr lang="en-US" sz="2400" dirty="0" smtClean="0"/>
                  <a:t>classification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in </a:t>
                </a:r>
                <a:r>
                  <a:rPr lang="en-US" sz="2400" dirty="0"/>
                  <a:t>the output space. </a:t>
                </a:r>
                <a:r>
                  <a:rPr lang="en-US" sz="2400" dirty="0">
                    <a:solidFill>
                      <a:srgbClr val="FF0000"/>
                    </a:solidFill>
                  </a:rPr>
                  <a:t>This is known as the kernel trick.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2. </a:t>
                </a:r>
                <a:r>
                  <a:rPr lang="en-US" sz="2400" dirty="0"/>
                  <a:t>The above reason is why </a:t>
                </a:r>
                <a:r>
                  <a:rPr lang="en-US" sz="2400" dirty="0" err="1"/>
                  <a:t>SVMs</a:t>
                </a:r>
                <a:r>
                  <a:rPr lang="en-US" sz="2400" dirty="0"/>
                  <a:t> are also known as </a:t>
                </a:r>
                <a:r>
                  <a:rPr lang="en-US" sz="2400" dirty="0" smtClean="0"/>
                  <a:t>Kernel Machines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3. </a:t>
                </a:r>
                <a:r>
                  <a:rPr lang="en-US" sz="2400" dirty="0"/>
                  <a:t>Even though we assumed the feature space to be of </a:t>
                </a:r>
                <a:r>
                  <a:rPr lang="en-US" sz="2400" dirty="0" smtClean="0"/>
                  <a:t>infinite dimensionality</a:t>
                </a:r>
                <a:r>
                  <a:rPr lang="en-US" sz="2400" dirty="0"/>
                  <a:t>, the equation of the </a:t>
                </a:r>
                <a:r>
                  <a:rPr lang="en-US" sz="2400" dirty="0" err="1"/>
                  <a:t>hyperplane</a:t>
                </a:r>
                <a:r>
                  <a:rPr lang="en-US" sz="2400" dirty="0"/>
                  <a:t> has a </a:t>
                </a:r>
                <a:r>
                  <a:rPr lang="en-US" sz="2400" dirty="0" smtClean="0"/>
                  <a:t>finite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number </a:t>
                </a:r>
                <a:r>
                  <a:rPr lang="en-US" sz="2400" dirty="0"/>
                  <a:t>of terms equal to the number of training patterns.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1"/>
                <a:ext cx="8229600" cy="4267199"/>
              </a:xfrm>
              <a:blipFill rotWithShape="1">
                <a:blip r:embed="rId2"/>
                <a:stretch>
                  <a:fillRect l="-1111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90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/>
              <a:t>Selecting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1"/>
                <a:ext cx="8229600" cy="4343399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Mercer's theorem </a:t>
                </a:r>
                <a:r>
                  <a:rPr lang="en-US" sz="2400" dirty="0"/>
                  <a:t>tells us whether a kernel function can </a:t>
                </a:r>
                <a:r>
                  <a:rPr lang="en-US" sz="2400" dirty="0" smtClean="0"/>
                  <a:t>be used </a:t>
                </a:r>
                <a:r>
                  <a:rPr lang="en-US" sz="2400" dirty="0"/>
                  <a:t>to construct an </a:t>
                </a:r>
                <a:r>
                  <a:rPr lang="en-US" sz="2400" dirty="0" err="1"/>
                  <a:t>SVM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This theorem states that kernel functions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𝑘𝑒𝑟𝑛𝑒𝑙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𝑥</m:t>
                    </m:r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400" dirty="0"/>
                  <a:t>that </a:t>
                </a:r>
                <a:r>
                  <a:rPr lang="en-US" sz="2400" dirty="0" smtClean="0"/>
                  <a:t>fulfill </a:t>
                </a:r>
                <a:r>
                  <a:rPr lang="fr-FR" sz="2400" dirty="0" smtClean="0"/>
                  <a:t>certain </a:t>
                </a:r>
                <a:r>
                  <a:rPr lang="fr-FR" sz="2400" dirty="0"/>
                  <a:t>conditions </a:t>
                </a:r>
                <a:r>
                  <a:rPr lang="fr-FR" sz="2400" dirty="0" smtClean="0"/>
                  <a:t>(continuos, </a:t>
                </a:r>
                <a:r>
                  <a:rPr lang="fr-FR" sz="2400" dirty="0" err="1"/>
                  <a:t>symmetric</a:t>
                </a:r>
                <a:r>
                  <a:rPr lang="fr-FR" sz="2400" dirty="0"/>
                  <a:t>, positive </a:t>
                </a:r>
                <a:r>
                  <a:rPr lang="fr-FR" sz="2400" dirty="0" smtClean="0"/>
                  <a:t>semi-</a:t>
                </a:r>
                <a:r>
                  <a:rPr lang="fr-FR" sz="2400" dirty="0" err="1" smtClean="0"/>
                  <a:t>definite</a:t>
                </a:r>
                <a:r>
                  <a:rPr lang="fr-FR" sz="2400" dirty="0" smtClean="0"/>
                  <a:t>) </a:t>
                </a:r>
                <a:r>
                  <a:rPr lang="en-US" sz="2400" dirty="0" smtClean="0"/>
                  <a:t>can </a:t>
                </a:r>
                <a:r>
                  <a:rPr lang="en-US" sz="2400" dirty="0"/>
                  <a:t>be expressed in terms of an inner-product in a </a:t>
                </a:r>
                <a:r>
                  <a:rPr lang="en-US" sz="2400" dirty="0" smtClean="0"/>
                  <a:t>nonlinearly mapped </a:t>
                </a:r>
                <a:r>
                  <a:rPr lang="en-US" sz="2400" dirty="0"/>
                  <a:t>feature space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expansion of the kernel functions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𝑘𝑒𝑟𝑛𝑒𝑙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  <m:r>
                      <a:rPr lang="en-US" sz="2400" i="1" dirty="0" smtClean="0">
                        <a:latin typeface="Cambria Math"/>
                      </a:rPr>
                      <m:t>𝑘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𝑥</m:t>
                    </m:r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400" dirty="0"/>
                  <a:t>permits us </a:t>
                </a:r>
                <a:r>
                  <a:rPr lang="en-US" sz="2400" dirty="0" smtClean="0"/>
                  <a:t>to construct </a:t>
                </a:r>
                <a:r>
                  <a:rPr lang="en-US" sz="2400" dirty="0"/>
                  <a:t>a decision surface that is nonlinear in the input </a:t>
                </a:r>
                <a:r>
                  <a:rPr lang="en-US" sz="2400" dirty="0" smtClean="0"/>
                  <a:t>space but </a:t>
                </a:r>
                <a:r>
                  <a:rPr lang="en-US" sz="2400" dirty="0"/>
                  <a:t>linear in the output space.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1"/>
                <a:ext cx="8229600" cy="4343399"/>
              </a:xfrm>
              <a:blipFill rotWithShape="1">
                <a:blip r:embed="rId2"/>
                <a:stretch>
                  <a:fillRect l="-963" t="-1124" r="-1852" b="-4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97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Examples of Kernel Functions Usable for </a:t>
            </a:r>
            <a:r>
              <a:rPr lang="en-US" sz="4000" dirty="0" err="1"/>
              <a:t>SVMs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43359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8"/>
            <a:ext cx="8229600" cy="1371602"/>
          </a:xfrm>
        </p:spPr>
        <p:txBody>
          <a:bodyPr/>
          <a:lstStyle/>
          <a:p>
            <a:r>
              <a:rPr lang="en-US" sz="3600" dirty="0" smtClean="0"/>
              <a:t>Project Status Presentation Template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419601"/>
          </a:xfrm>
        </p:spPr>
        <p:txBody>
          <a:bodyPr/>
          <a:lstStyle/>
          <a:p>
            <a:r>
              <a:rPr lang="en-US" dirty="0" smtClean="0"/>
              <a:t>Progress you made so far (multiple slides)</a:t>
            </a:r>
          </a:p>
          <a:p>
            <a:r>
              <a:rPr lang="en-US" dirty="0" smtClean="0"/>
              <a:t>Problems that  you are facing and how are you mitigate them? ( one or two slides)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3245CB-A288-486E-B5E6-1BEF6BDBCCE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66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SVM</a:t>
            </a:r>
            <a:r>
              <a:rPr lang="en-US" sz="3600" dirty="0"/>
              <a:t> Solution Using the Kernel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924800" cy="419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509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To design an </a:t>
            </a:r>
            <a:r>
              <a:rPr lang="en-US" dirty="0" err="1"/>
              <a:t>SVM</a:t>
            </a:r>
            <a:r>
              <a:rPr lang="en-US" dirty="0"/>
              <a:t> to solve the </a:t>
            </a:r>
            <a:r>
              <a:rPr lang="en-US" dirty="0" err="1"/>
              <a:t>XOR</a:t>
            </a:r>
            <a:r>
              <a:rPr lang="en-US" dirty="0"/>
              <a:t>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599"/>
            <a:ext cx="5881687" cy="322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63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457202"/>
          </a:xfrm>
        </p:spPr>
        <p:txBody>
          <a:bodyPr/>
          <a:lstStyle/>
          <a:p>
            <a:r>
              <a:rPr lang="en-US" sz="2800" dirty="0" err="1"/>
              <a:t>XOR</a:t>
            </a:r>
            <a:r>
              <a:rPr lang="en-US" sz="2800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80772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61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 err="1"/>
              <a:t>XOR</a:t>
            </a:r>
            <a:r>
              <a:rPr lang="en-US" sz="3200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1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823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dirty="0" err="1"/>
              <a:t>XOR</a:t>
            </a:r>
            <a:r>
              <a:rPr lang="en-US" sz="3200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1"/>
            <a:ext cx="7772400" cy="435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6960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5438775" cy="367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713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87069"/>
            <a:ext cx="7917110" cy="386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17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XOR</a:t>
            </a:r>
            <a:r>
              <a:rPr lang="en-US" dirty="0"/>
              <a:t>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799"/>
            <a:ext cx="7110412" cy="390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335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457202"/>
          </a:xfrm>
        </p:spPr>
        <p:txBody>
          <a:bodyPr/>
          <a:lstStyle/>
          <a:p>
            <a:r>
              <a:rPr lang="en-US" sz="2800" dirty="0" err="1"/>
              <a:t>XOR</a:t>
            </a:r>
            <a:r>
              <a:rPr lang="en-US" sz="2800" dirty="0"/>
              <a:t> Problem: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5BD93F-7EC7-44DA-9410-C7356FDB9AA9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7460"/>
            <a:ext cx="7951694" cy="433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294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Final Project Report and Exam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Final project report  is due on May 4, 2018 at 4:00 PM  US CDT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Final Exam will be posted on blackboard on </a:t>
            </a:r>
            <a:r>
              <a:rPr lang="en-US" altLang="en-US" dirty="0"/>
              <a:t>May </a:t>
            </a:r>
            <a:r>
              <a:rPr lang="en-US" altLang="en-US" dirty="0" smtClean="0"/>
              <a:t>4, 2018 </a:t>
            </a:r>
            <a:r>
              <a:rPr lang="en-US" altLang="en-US" dirty="0"/>
              <a:t>at </a:t>
            </a:r>
            <a:r>
              <a:rPr lang="en-US" altLang="en-US" dirty="0" smtClean="0">
                <a:ea typeface="ＭＳ Ｐゴシック" pitchFamily="34" charset="-128"/>
              </a:rPr>
              <a:t>4:00 </a:t>
            </a:r>
            <a:r>
              <a:rPr lang="en-US" altLang="en-US" dirty="0">
                <a:ea typeface="ＭＳ Ｐゴシック" pitchFamily="34" charset="-128"/>
              </a:rPr>
              <a:t>PM  US </a:t>
            </a:r>
            <a:r>
              <a:rPr lang="en-US" altLang="en-US" dirty="0" smtClean="0">
                <a:ea typeface="ＭＳ Ｐゴシック" pitchFamily="34" charset="-128"/>
              </a:rPr>
              <a:t>CDT  and will be due on </a:t>
            </a:r>
            <a:r>
              <a:rPr lang="en-US" altLang="en-US" dirty="0" smtClean="0"/>
              <a:t>May 7, 2018 </a:t>
            </a:r>
            <a:r>
              <a:rPr lang="en-US" altLang="en-US" dirty="0" smtClean="0">
                <a:ea typeface="ＭＳ Ｐゴシック" pitchFamily="34" charset="-128"/>
              </a:rPr>
              <a:t>at 11:59 PM your local time.</a:t>
            </a:r>
          </a:p>
        </p:txBody>
      </p:sp>
    </p:spTree>
    <p:extLst>
      <p:ext uri="{BB962C8B-B14F-4D97-AF65-F5344CB8AC3E}">
        <p14:creationId xmlns:p14="http://schemas.microsoft.com/office/powerpoint/2010/main" val="28224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399"/>
            <a:ext cx="8229600" cy="533402"/>
          </a:xfrm>
        </p:spPr>
        <p:txBody>
          <a:bodyPr/>
          <a:lstStyle/>
          <a:p>
            <a:r>
              <a:rPr lang="en-US" sz="3200" b="1" dirty="0"/>
              <a:t>Two-Class </a:t>
            </a:r>
            <a:r>
              <a:rPr lang="en-US" sz="3200" b="1" dirty="0" smtClean="0"/>
              <a:t>Classifier </a:t>
            </a:r>
            <a:r>
              <a:rPr lang="en-US" sz="3200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4343399"/>
          </a:xfrm>
        </p:spPr>
        <p:txBody>
          <a:bodyPr/>
          <a:lstStyle/>
          <a:p>
            <a:r>
              <a:rPr lang="en-US" sz="2000" dirty="0"/>
              <a:t>Consider a classier for credit card fraud detection </a:t>
            </a:r>
            <a:r>
              <a:rPr lang="en-US" sz="2000" dirty="0" smtClean="0"/>
              <a:t>which determines </a:t>
            </a:r>
            <a:r>
              <a:rPr lang="en-US" sz="2000" dirty="0"/>
              <a:t>whether transactions are legal or fraudulent</a:t>
            </a:r>
          </a:p>
          <a:p>
            <a:r>
              <a:rPr lang="en-US" sz="2000" dirty="0"/>
              <a:t>The stated objective (hypothesis) of the classier is to </a:t>
            </a:r>
            <a:r>
              <a:rPr lang="en-US" sz="2000" dirty="0" smtClean="0"/>
              <a:t>detect fraud</a:t>
            </a:r>
            <a:r>
              <a:rPr lang="en-US" sz="2000" dirty="0"/>
              <a:t>.</a:t>
            </a:r>
          </a:p>
          <a:p>
            <a:r>
              <a:rPr lang="en-US" sz="2000" dirty="0"/>
              <a:t>Each transaction is </a:t>
            </a:r>
            <a:r>
              <a:rPr lang="en-US" sz="2000" dirty="0" smtClean="0"/>
              <a:t>classified </a:t>
            </a:r>
            <a:r>
              <a:rPr lang="en-US" sz="2000" dirty="0"/>
              <a:t>into two classes: </a:t>
            </a:r>
            <a:r>
              <a:rPr lang="en-US" sz="2000" dirty="0" smtClean="0"/>
              <a:t>fraudulent(true) and </a:t>
            </a:r>
            <a:r>
              <a:rPr lang="en-US" sz="2000" dirty="0"/>
              <a:t>legal(false)</a:t>
            </a:r>
          </a:p>
          <a:p>
            <a:pPr marL="0" indent="0">
              <a:buNone/>
            </a:pPr>
            <a:r>
              <a:rPr lang="en-US" sz="2000" dirty="0"/>
              <a:t>There are four possible outcomes for each </a:t>
            </a:r>
            <a:r>
              <a:rPr lang="en-US" sz="2000" dirty="0" smtClean="0"/>
              <a:t>classification </a:t>
            </a:r>
            <a:r>
              <a:rPr lang="en-US" sz="2000" dirty="0"/>
              <a:t>result.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True Positive: </a:t>
            </a:r>
            <a:r>
              <a:rPr lang="en-US" sz="2000" dirty="0"/>
              <a:t>A fraudulent transaction is </a:t>
            </a:r>
            <a:r>
              <a:rPr lang="en-US" sz="2000" dirty="0" smtClean="0"/>
              <a:t>classified </a:t>
            </a:r>
            <a:r>
              <a:rPr lang="en-US" sz="2000" dirty="0"/>
              <a:t>as fraud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False Positive: </a:t>
            </a:r>
            <a:r>
              <a:rPr lang="en-US" sz="2000" dirty="0"/>
              <a:t>A legal transaction is </a:t>
            </a:r>
            <a:r>
              <a:rPr lang="en-US" sz="2000" dirty="0" smtClean="0"/>
              <a:t>classified </a:t>
            </a:r>
            <a:r>
              <a:rPr lang="en-US" sz="2000" dirty="0"/>
              <a:t>as fraud</a:t>
            </a:r>
          </a:p>
          <a:p>
            <a:r>
              <a:rPr lang="en-US" sz="2000" dirty="0">
                <a:solidFill>
                  <a:srgbClr val="00B050"/>
                </a:solidFill>
              </a:rPr>
              <a:t>True Negative: </a:t>
            </a:r>
            <a:r>
              <a:rPr lang="en-US" sz="2000" dirty="0"/>
              <a:t>A legal transaction is </a:t>
            </a:r>
            <a:r>
              <a:rPr lang="en-US" sz="2000" dirty="0" smtClean="0"/>
              <a:t>classified </a:t>
            </a:r>
            <a:r>
              <a:rPr lang="en-US" sz="2000" dirty="0"/>
              <a:t>as legal</a:t>
            </a:r>
          </a:p>
          <a:p>
            <a:r>
              <a:rPr lang="en-US" sz="2000" dirty="0">
                <a:solidFill>
                  <a:srgbClr val="00B050"/>
                </a:solidFill>
              </a:rPr>
              <a:t>False Negative: </a:t>
            </a:r>
            <a:r>
              <a:rPr lang="en-US" sz="2000" dirty="0"/>
              <a:t>A fraudulent transaction is </a:t>
            </a:r>
            <a:r>
              <a:rPr lang="en-US" sz="2000" dirty="0" smtClean="0"/>
              <a:t>classified </a:t>
            </a:r>
            <a:r>
              <a:rPr lang="en-US" sz="2000" dirty="0"/>
              <a:t>as legal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5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Final Project Report and Exam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Final project report  is due on May 5, 2017 at 4:00 PM  US CDT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Final Exam will be posted on blackboard on </a:t>
            </a:r>
            <a:r>
              <a:rPr lang="en-US" altLang="en-US" dirty="0"/>
              <a:t>May </a:t>
            </a:r>
            <a:r>
              <a:rPr lang="en-US" altLang="en-US" dirty="0" smtClean="0"/>
              <a:t>5, 2017 </a:t>
            </a:r>
            <a:r>
              <a:rPr lang="en-US" altLang="en-US" dirty="0"/>
              <a:t>at </a:t>
            </a:r>
            <a:r>
              <a:rPr lang="en-US" altLang="en-US" dirty="0" smtClean="0">
                <a:ea typeface="ＭＳ Ｐゴシック" pitchFamily="34" charset="-128"/>
              </a:rPr>
              <a:t>4:00 </a:t>
            </a:r>
            <a:r>
              <a:rPr lang="en-US" altLang="en-US" dirty="0">
                <a:ea typeface="ＭＳ Ｐゴシック" pitchFamily="34" charset="-128"/>
              </a:rPr>
              <a:t>PM  US </a:t>
            </a:r>
            <a:r>
              <a:rPr lang="en-US" altLang="en-US" dirty="0" smtClean="0">
                <a:ea typeface="ＭＳ Ｐゴシック" pitchFamily="34" charset="-128"/>
              </a:rPr>
              <a:t>CDT  and will be due on </a:t>
            </a:r>
            <a:r>
              <a:rPr lang="en-US" altLang="en-US" dirty="0" smtClean="0"/>
              <a:t>May 8</a:t>
            </a:r>
            <a:r>
              <a:rPr lang="en-US" altLang="en-US" smtClean="0"/>
              <a:t>, 2017 </a:t>
            </a:r>
            <a:r>
              <a:rPr lang="en-US" altLang="en-US" dirty="0" smtClean="0">
                <a:ea typeface="ＭＳ Ｐゴシック" pitchFamily="34" charset="-128"/>
              </a:rPr>
              <a:t>at 11:59 PM your local time.</a:t>
            </a:r>
          </a:p>
        </p:txBody>
      </p:sp>
    </p:spTree>
    <p:extLst>
      <p:ext uri="{BB962C8B-B14F-4D97-AF65-F5344CB8AC3E}">
        <p14:creationId xmlns:p14="http://schemas.microsoft.com/office/powerpoint/2010/main" val="41052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Neural Network Output </a:t>
            </a:r>
            <a:r>
              <a:rPr lang="en-US" sz="2800" b="1" dirty="0" smtClean="0"/>
              <a:t>Classifications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binary </a:t>
            </a:r>
            <a:r>
              <a:rPr lang="en-US" dirty="0" smtClean="0"/>
              <a:t>classification </a:t>
            </a:r>
            <a:r>
              <a:rPr lang="en-US" dirty="0"/>
              <a:t>problem,</a:t>
            </a:r>
          </a:p>
          <a:p>
            <a:pPr marL="0" indent="0">
              <a:buNone/>
            </a:pPr>
            <a:r>
              <a:rPr lang="en-US" dirty="0" smtClean="0"/>
              <a:t>			Class </a:t>
            </a:r>
            <a:r>
              <a:rPr lang="en-US" dirty="0"/>
              <a:t>1 : 1</a:t>
            </a:r>
          </a:p>
          <a:p>
            <a:pPr marL="0" indent="0">
              <a:buNone/>
            </a:pPr>
            <a:r>
              <a:rPr lang="en-US" dirty="0" smtClean="0"/>
              <a:t>			Class </a:t>
            </a:r>
            <a:r>
              <a:rPr lang="en-US" dirty="0"/>
              <a:t>2 : 0</a:t>
            </a:r>
          </a:p>
          <a:p>
            <a:r>
              <a:rPr lang="en-US" dirty="0"/>
              <a:t>Network is trained to classify inputs as class 1 (C1) or class </a:t>
            </a:r>
            <a:r>
              <a:rPr lang="en-US" dirty="0" smtClean="0"/>
              <a:t>2(C2</a:t>
            </a:r>
            <a:r>
              <a:rPr lang="en-US" dirty="0"/>
              <a:t>).</a:t>
            </a:r>
          </a:p>
          <a:p>
            <a:r>
              <a:rPr lang="en-US" dirty="0"/>
              <a:t>How do we determine which class the neural network's </a:t>
            </a:r>
            <a:r>
              <a:rPr lang="en-US" dirty="0" smtClean="0"/>
              <a:t>output belongs </a:t>
            </a:r>
            <a:r>
              <a:rPr lang="en-US" dirty="0"/>
              <a:t>to?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F51A6-7FA0-4859-AFB0-5DF9277439D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8519</TotalTime>
  <Words>2100</Words>
  <Application>Microsoft Office PowerPoint</Application>
  <PresentationFormat>On-screen Show (4:3)</PresentationFormat>
  <Paragraphs>344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MS PGothic</vt:lpstr>
      <vt:lpstr>MS PGothic</vt:lpstr>
      <vt:lpstr>Arial</vt:lpstr>
      <vt:lpstr>Calibri</vt:lpstr>
      <vt:lpstr>Cambria Math</vt:lpstr>
      <vt:lpstr>Times</vt:lpstr>
      <vt:lpstr>Default Design</vt:lpstr>
      <vt:lpstr>SysEng 5212 /EE 5370 Introduction to Neural Networks and Applications   Lecture 10: Classier Performance Evaluation and Support Vector Machines</vt:lpstr>
      <vt:lpstr>Lecture outline</vt:lpstr>
      <vt:lpstr>Project Status Review Presentations </vt:lpstr>
      <vt:lpstr>Project Status Presentation Template  </vt:lpstr>
      <vt:lpstr>Project Status Presentation Template  </vt:lpstr>
      <vt:lpstr>Project Status Presentation Template  </vt:lpstr>
      <vt:lpstr>Project Status Presentation Template  </vt:lpstr>
      <vt:lpstr>Two-Class Classifier Example</vt:lpstr>
      <vt:lpstr>Neural Network Output Classifications</vt:lpstr>
      <vt:lpstr>Neural Network Output Threshold</vt:lpstr>
      <vt:lpstr>Illustration of Classier Results</vt:lpstr>
      <vt:lpstr>Confusion Matrix</vt:lpstr>
      <vt:lpstr>Confusion Matrix (Contd.)</vt:lpstr>
      <vt:lpstr>Confusion Matrix (Contd.)</vt:lpstr>
      <vt:lpstr>Evaluation Measures Derived from the Confusion Matrix</vt:lpstr>
      <vt:lpstr>Two-Class Data</vt:lpstr>
      <vt:lpstr>Two-Class Confusion Matrix</vt:lpstr>
      <vt:lpstr>Accuracy/Classification Error</vt:lpstr>
      <vt:lpstr>Two Class Problem with Skewed Data</vt:lpstr>
      <vt:lpstr>Skewed Data - Classification Accuracy</vt:lpstr>
      <vt:lpstr>Recall</vt:lpstr>
      <vt:lpstr>Precision</vt:lpstr>
      <vt:lpstr>Specificity</vt:lpstr>
      <vt:lpstr>Positive and Negative Predictive Values</vt:lpstr>
      <vt:lpstr>Balanced Scores</vt:lpstr>
      <vt:lpstr>Final Outcomes for Skewed Data Example</vt:lpstr>
      <vt:lpstr>Classification Cost</vt:lpstr>
      <vt:lpstr>Classification Cost Computation</vt:lpstr>
      <vt:lpstr>Generalization to Multi-Class Problems</vt:lpstr>
      <vt:lpstr>Receiver Operating Characteristics (ROC)</vt:lpstr>
      <vt:lpstr>ROC Plot</vt:lpstr>
      <vt:lpstr>ROC Example</vt:lpstr>
      <vt:lpstr>Steps for Plotting an ROC Curve for NN</vt:lpstr>
      <vt:lpstr>Model Selection</vt:lpstr>
      <vt:lpstr>References</vt:lpstr>
      <vt:lpstr>Introduction</vt:lpstr>
      <vt:lpstr>Key Ideas Behind SVMs</vt:lpstr>
      <vt:lpstr>Recap: Separating Hyperplane</vt:lpstr>
      <vt:lpstr>Optimal Hyperplane</vt:lpstr>
      <vt:lpstr>Optimal Hyperplane for Linearly Separable Patterns</vt:lpstr>
      <vt:lpstr>Illustration of the Optimal Hyperplane</vt:lpstr>
      <vt:lpstr>Distance to the Optimal Hyperplane Illustrated</vt:lpstr>
      <vt:lpstr>Distance to the Optimal Hyperplane</vt:lpstr>
      <vt:lpstr>Optimal Hyperplane and Support Vectors</vt:lpstr>
      <vt:lpstr>Optimal Hyperplane and Support Vectors contd.</vt:lpstr>
      <vt:lpstr>Constrained Optimization Problem</vt:lpstr>
      <vt:lpstr>Constrained Optimization Problem contd.</vt:lpstr>
      <vt:lpstr>Method of Lagrange Multipliers</vt:lpstr>
      <vt:lpstr>Lagrange Multipliers contd.</vt:lpstr>
      <vt:lpstr>Constructing the Lagrangian Function</vt:lpstr>
      <vt:lpstr>Conditions of Optimality</vt:lpstr>
      <vt:lpstr>Conditions for Optimality contd.</vt:lpstr>
      <vt:lpstr>Postulating the Dual Problem</vt:lpstr>
      <vt:lpstr>Postulating the Dual Problem</vt:lpstr>
      <vt:lpstr>Stating the Dual Problem</vt:lpstr>
      <vt:lpstr>Solution to the Optimization Problem</vt:lpstr>
      <vt:lpstr>SVM for Non-separable Patterns</vt:lpstr>
      <vt:lpstr>Soft-margin Classification</vt:lpstr>
      <vt:lpstr>Soft Margin of Separation</vt:lpstr>
      <vt:lpstr>Primal Problem for Nonseparable Case</vt:lpstr>
      <vt:lpstr>Dual Problem for Non-separable Case</vt:lpstr>
      <vt:lpstr>Solution of the Nonseparable Case</vt:lpstr>
      <vt:lpstr>Underlying Philosophy of SVM for Pattern Classification</vt:lpstr>
      <vt:lpstr>Determining the Size of the Hidden Space</vt:lpstr>
      <vt:lpstr>SVM as a Kernel Machine</vt:lpstr>
      <vt:lpstr>Inner-product Kernel</vt:lpstr>
      <vt:lpstr>The Kernel Trick</vt:lpstr>
      <vt:lpstr>Selecting Kernel Functions</vt:lpstr>
      <vt:lpstr>Examples of Kernel Functions Usable for SVMs</vt:lpstr>
      <vt:lpstr>SVM Solution Using the Kernel Function</vt:lpstr>
      <vt:lpstr>XOR Problem</vt:lpstr>
      <vt:lpstr>XOR Problem</vt:lpstr>
      <vt:lpstr>XOR Problem</vt:lpstr>
      <vt:lpstr>XOR Problem</vt:lpstr>
      <vt:lpstr>XOR Problem</vt:lpstr>
      <vt:lpstr>XOR Problem</vt:lpstr>
      <vt:lpstr>XOR Problem</vt:lpstr>
      <vt:lpstr>XOR Problem: Solution</vt:lpstr>
      <vt:lpstr>Final Project Report and Exam</vt:lpstr>
      <vt:lpstr>Final Project Report and Exam</vt:lpstr>
    </vt:vector>
  </TitlesOfParts>
  <Company>Missouri S&amp;T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 Slide</dc:title>
  <dc:creator>Joe Miner</dc:creator>
  <cp:lastModifiedBy>Dagli, Cihan H.</cp:lastModifiedBy>
  <cp:revision>295</cp:revision>
  <dcterms:created xsi:type="dcterms:W3CDTF">2010-08-17T12:53:40Z</dcterms:created>
  <dcterms:modified xsi:type="dcterms:W3CDTF">2018-04-03T13:24:54Z</dcterms:modified>
</cp:coreProperties>
</file>